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3"/>
  </p:notesMasterIdLst>
  <p:sldIdLst>
    <p:sldId id="256" r:id="rId5"/>
    <p:sldId id="309" r:id="rId6"/>
    <p:sldId id="328" r:id="rId7"/>
    <p:sldId id="310" r:id="rId8"/>
    <p:sldId id="311" r:id="rId9"/>
    <p:sldId id="335" r:id="rId10"/>
    <p:sldId id="333" r:id="rId11"/>
    <p:sldId id="331" r:id="rId12"/>
    <p:sldId id="332" r:id="rId13"/>
    <p:sldId id="362" r:id="rId14"/>
    <p:sldId id="334" r:id="rId15"/>
    <p:sldId id="361" r:id="rId16"/>
    <p:sldId id="317" r:id="rId17"/>
    <p:sldId id="327" r:id="rId18"/>
    <p:sldId id="338" r:id="rId19"/>
    <p:sldId id="347" r:id="rId20"/>
    <p:sldId id="340" r:id="rId21"/>
    <p:sldId id="345" r:id="rId22"/>
    <p:sldId id="343" r:id="rId23"/>
    <p:sldId id="342" r:id="rId24"/>
    <p:sldId id="351" r:id="rId25"/>
    <p:sldId id="352" r:id="rId26"/>
    <p:sldId id="360" r:id="rId27"/>
    <p:sldId id="357" r:id="rId28"/>
    <p:sldId id="315" r:id="rId29"/>
    <p:sldId id="355" r:id="rId30"/>
    <p:sldId id="359" r:id="rId31"/>
    <p:sldId id="33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B4B"/>
    <a:srgbClr val="A6E484"/>
    <a:srgbClr val="ECAA1F"/>
    <a:srgbClr val="85C95D"/>
    <a:srgbClr val="6EAB4B"/>
    <a:srgbClr val="00CCFF"/>
    <a:srgbClr val="C2E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a Muldoon" userId="70c5a6de-80cf-454c-98e9-8bb082be66a0" providerId="ADAL" clId="{6BDA1A19-D02A-4A6B-840F-05C367E3308A}"/>
    <pc:docChg chg="custSel delSld modSld">
      <pc:chgData name="Tonya Muldoon" userId="70c5a6de-80cf-454c-98e9-8bb082be66a0" providerId="ADAL" clId="{6BDA1A19-D02A-4A6B-840F-05C367E3308A}" dt="2025-01-02T18:45:19.886" v="232" actId="20577"/>
      <pc:docMkLst>
        <pc:docMk/>
      </pc:docMkLst>
      <pc:sldChg chg="modSp mod">
        <pc:chgData name="Tonya Muldoon" userId="70c5a6de-80cf-454c-98e9-8bb082be66a0" providerId="ADAL" clId="{6BDA1A19-D02A-4A6B-840F-05C367E3308A}" dt="2025-01-02T18:43:10.542" v="72" actId="1076"/>
        <pc:sldMkLst>
          <pc:docMk/>
          <pc:sldMk cId="4066105289" sldId="256"/>
        </pc:sldMkLst>
        <pc:spChg chg="mod">
          <ac:chgData name="Tonya Muldoon" userId="70c5a6de-80cf-454c-98e9-8bb082be66a0" providerId="ADAL" clId="{6BDA1A19-D02A-4A6B-840F-05C367E3308A}" dt="2025-01-02T18:42:13.779" v="60" actId="20577"/>
          <ac:spMkLst>
            <pc:docMk/>
            <pc:sldMk cId="4066105289" sldId="256"/>
            <ac:spMk id="3" creationId="{1BD4E6BF-A0DC-26EC-A902-AF59121BE484}"/>
          </ac:spMkLst>
        </pc:spChg>
        <pc:picChg chg="mod">
          <ac:chgData name="Tonya Muldoon" userId="70c5a6de-80cf-454c-98e9-8bb082be66a0" providerId="ADAL" clId="{6BDA1A19-D02A-4A6B-840F-05C367E3308A}" dt="2025-01-02T18:43:10.542" v="72" actId="1076"/>
          <ac:picMkLst>
            <pc:docMk/>
            <pc:sldMk cId="4066105289" sldId="256"/>
            <ac:picMk id="6" creationId="{5E33F513-0FA8-6B7D-6ADA-E6588EBF8DB5}"/>
          </ac:picMkLst>
        </pc:picChg>
        <pc:picChg chg="mod">
          <ac:chgData name="Tonya Muldoon" userId="70c5a6de-80cf-454c-98e9-8bb082be66a0" providerId="ADAL" clId="{6BDA1A19-D02A-4A6B-840F-05C367E3308A}" dt="2025-01-02T18:42:58.781" v="70" actId="1076"/>
          <ac:picMkLst>
            <pc:docMk/>
            <pc:sldMk cId="4066105289" sldId="256"/>
            <ac:picMk id="7" creationId="{A8054697-0B36-4E04-A8D8-81B0E4B4F2FF}"/>
          </ac:picMkLst>
        </pc:picChg>
      </pc:sldChg>
      <pc:sldChg chg="del">
        <pc:chgData name="Tonya Muldoon" userId="70c5a6de-80cf-454c-98e9-8bb082be66a0" providerId="ADAL" clId="{6BDA1A19-D02A-4A6B-840F-05C367E3308A}" dt="2025-01-02T18:35:32.400" v="1" actId="47"/>
        <pc:sldMkLst>
          <pc:docMk/>
          <pc:sldMk cId="710133364" sldId="262"/>
        </pc:sldMkLst>
      </pc:sldChg>
      <pc:sldChg chg="modSp mod">
        <pc:chgData name="Tonya Muldoon" userId="70c5a6de-80cf-454c-98e9-8bb082be66a0" providerId="ADAL" clId="{6BDA1A19-D02A-4A6B-840F-05C367E3308A}" dt="2025-01-02T18:45:19.886" v="232" actId="20577"/>
        <pc:sldMkLst>
          <pc:docMk/>
          <pc:sldMk cId="2231024243" sldId="309"/>
        </pc:sldMkLst>
        <pc:spChg chg="mod">
          <ac:chgData name="Tonya Muldoon" userId="70c5a6de-80cf-454c-98e9-8bb082be66a0" providerId="ADAL" clId="{6BDA1A19-D02A-4A6B-840F-05C367E3308A}" dt="2025-01-02T18:45:19.886" v="232" actId="20577"/>
          <ac:spMkLst>
            <pc:docMk/>
            <pc:sldMk cId="2231024243" sldId="309"/>
            <ac:spMk id="4" creationId="{5EA1EFEB-E564-25E7-A77B-8A1A5AE5B3C1}"/>
          </ac:spMkLst>
        </pc:spChg>
      </pc:sldChg>
      <pc:sldChg chg="modSp mod">
        <pc:chgData name="Tonya Muldoon" userId="70c5a6de-80cf-454c-98e9-8bb082be66a0" providerId="ADAL" clId="{6BDA1A19-D02A-4A6B-840F-05C367E3308A}" dt="2025-01-02T18:37:02.445" v="2" actId="6549"/>
        <pc:sldMkLst>
          <pc:docMk/>
          <pc:sldMk cId="455062119" sldId="317"/>
        </pc:sldMkLst>
        <pc:spChg chg="mod">
          <ac:chgData name="Tonya Muldoon" userId="70c5a6de-80cf-454c-98e9-8bb082be66a0" providerId="ADAL" clId="{6BDA1A19-D02A-4A6B-840F-05C367E3308A}" dt="2025-01-02T18:37:02.445" v="2" actId="6549"/>
          <ac:spMkLst>
            <pc:docMk/>
            <pc:sldMk cId="455062119" sldId="317"/>
            <ac:spMk id="6" creationId="{12D16ACC-1D2A-CFF6-8557-69C7D941EB94}"/>
          </ac:spMkLst>
        </pc:spChg>
      </pc:sldChg>
      <pc:sldChg chg="del">
        <pc:chgData name="Tonya Muldoon" userId="70c5a6de-80cf-454c-98e9-8bb082be66a0" providerId="ADAL" clId="{6BDA1A19-D02A-4A6B-840F-05C367E3308A}" dt="2025-01-02T18:41:16.715" v="8" actId="47"/>
        <pc:sldMkLst>
          <pc:docMk/>
          <pc:sldMk cId="2630894165" sldId="326"/>
        </pc:sldMkLst>
      </pc:sldChg>
      <pc:sldChg chg="del">
        <pc:chgData name="Tonya Muldoon" userId="70c5a6de-80cf-454c-98e9-8bb082be66a0" providerId="ADAL" clId="{6BDA1A19-D02A-4A6B-840F-05C367E3308A}" dt="2025-01-02T18:41:18.017" v="9" actId="47"/>
        <pc:sldMkLst>
          <pc:docMk/>
          <pc:sldMk cId="496800536" sldId="329"/>
        </pc:sldMkLst>
      </pc:sldChg>
      <pc:sldChg chg="addSp delSp modSp mod">
        <pc:chgData name="Tonya Muldoon" userId="70c5a6de-80cf-454c-98e9-8bb082be66a0" providerId="ADAL" clId="{6BDA1A19-D02A-4A6B-840F-05C367E3308A}" dt="2025-01-02T18:41:27.636" v="10" actId="478"/>
        <pc:sldMkLst>
          <pc:docMk/>
          <pc:sldMk cId="3156585935" sldId="330"/>
        </pc:sldMkLst>
        <pc:spChg chg="del">
          <ac:chgData name="Tonya Muldoon" userId="70c5a6de-80cf-454c-98e9-8bb082be66a0" providerId="ADAL" clId="{6BDA1A19-D02A-4A6B-840F-05C367E3308A}" dt="2025-01-02T18:41:27.636" v="10" actId="478"/>
          <ac:spMkLst>
            <pc:docMk/>
            <pc:sldMk cId="3156585935" sldId="330"/>
            <ac:spMk id="4" creationId="{5CB18F55-B9A2-4500-FBC5-C5192ABB4D6C}"/>
          </ac:spMkLst>
        </pc:spChg>
        <pc:spChg chg="add mod">
          <ac:chgData name="Tonya Muldoon" userId="70c5a6de-80cf-454c-98e9-8bb082be66a0" providerId="ADAL" clId="{6BDA1A19-D02A-4A6B-840F-05C367E3308A}" dt="2025-01-02T18:41:27.636" v="10" actId="478"/>
          <ac:spMkLst>
            <pc:docMk/>
            <pc:sldMk cId="3156585935" sldId="330"/>
            <ac:spMk id="6" creationId="{3A5C1932-B01D-29BB-702C-5FA7B722DF1C}"/>
          </ac:spMkLst>
        </pc:spChg>
      </pc:sldChg>
      <pc:sldChg chg="modSp mod">
        <pc:chgData name="Tonya Muldoon" userId="70c5a6de-80cf-454c-98e9-8bb082be66a0" providerId="ADAL" clId="{6BDA1A19-D02A-4A6B-840F-05C367E3308A}" dt="2025-01-02T18:40:42.379" v="7" actId="6549"/>
        <pc:sldMkLst>
          <pc:docMk/>
          <pc:sldMk cId="96339295" sldId="355"/>
        </pc:sldMkLst>
        <pc:spChg chg="mod">
          <ac:chgData name="Tonya Muldoon" userId="70c5a6de-80cf-454c-98e9-8bb082be66a0" providerId="ADAL" clId="{6BDA1A19-D02A-4A6B-840F-05C367E3308A}" dt="2025-01-02T18:40:42.379" v="7" actId="6549"/>
          <ac:spMkLst>
            <pc:docMk/>
            <pc:sldMk cId="96339295" sldId="355"/>
            <ac:spMk id="6" creationId="{137F84A5-3A01-8AEC-BA23-CD9AFE907CF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How Likely Summit Participants Felt They Would Apply What They Learned</a:t>
            </a:r>
          </a:p>
          <a:p>
            <a:pPr>
              <a:defRPr/>
            </a:pPr>
            <a:r>
              <a:rPr lang="en-US"/>
              <a:t> per Session (1 not at all -10 Extremely Likely)</a:t>
            </a:r>
          </a:p>
        </c:rich>
      </c:tx>
      <c:layout>
        <c:manualLayout>
          <c:xMode val="edge"/>
          <c:yMode val="edge"/>
          <c:x val="8.3629830455707044E-2"/>
          <c:y val="9.3138771085251853E-3"/>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913731747287767"/>
          <c:y val="0.17917571087525327"/>
          <c:w val="0.70698569186265225"/>
          <c:h val="0.76562370943252078"/>
        </c:manualLayout>
      </c:layout>
      <c:bar3D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Sheet1!$A$2:$A$20</c:f>
              <c:strCache>
                <c:ptCount val="19"/>
                <c:pt idx="0">
                  <c:v>CPR First Aid Hybrid</c:v>
                </c:pt>
                <c:pt idx="1">
                  <c:v>Loneliness</c:v>
                </c:pt>
                <c:pt idx="2">
                  <c:v>Brain Health Series</c:v>
                </c:pt>
                <c:pt idx="3">
                  <c:v>Gatekeeper Training</c:v>
                </c:pt>
                <c:pt idx="4">
                  <c:v>Kinship Program </c:v>
                </c:pt>
                <c:pt idx="5">
                  <c:v>60+ This is for You! Senior Talking Circle             </c:v>
                </c:pt>
                <c:pt idx="6">
                  <c:v>Aging Well: Insights from Alaska Native Elders  </c:v>
                </c:pt>
                <c:pt idx="7">
                  <c:v>Allowing People to Live and Die with Dignity  </c:v>
                </c:pt>
                <c:pt idx="8">
                  <c:v>Aging Generations</c:v>
                </c:pt>
                <c:pt idx="9">
                  <c:v>Bone Health</c:v>
                </c:pt>
                <c:pt idx="10">
                  <c:v>Fall Prevention</c:v>
                </c:pt>
                <c:pt idx="11">
                  <c:v>SEARHC Expansion</c:v>
                </c:pt>
                <c:pt idx="12">
                  <c:v>Entrepreurship Toolkit</c:v>
                </c:pt>
                <c:pt idx="13">
                  <c:v>Caregiver Support</c:v>
                </c:pt>
                <c:pt idx="14">
                  <c:v>Alaska Mental Health Trust</c:v>
                </c:pt>
                <c:pt idx="15">
                  <c:v>Improve the Workforce</c:v>
                </c:pt>
                <c:pt idx="16">
                  <c:v>Dementia And Related Disorders      </c:v>
                </c:pt>
                <c:pt idx="17">
                  <c:v>Power of Attorney</c:v>
                </c:pt>
                <c:pt idx="18">
                  <c:v>Guardianship/Conservatorship         </c:v>
                </c:pt>
              </c:strCache>
            </c:strRef>
          </c:cat>
          <c:val>
            <c:numRef>
              <c:f>Sheet1!$B$2:$B$20</c:f>
              <c:numCache>
                <c:formatCode>General</c:formatCode>
                <c:ptCount val="19"/>
                <c:pt idx="0">
                  <c:v>10</c:v>
                </c:pt>
                <c:pt idx="1">
                  <c:v>9</c:v>
                </c:pt>
                <c:pt idx="2">
                  <c:v>9</c:v>
                </c:pt>
                <c:pt idx="3">
                  <c:v>8</c:v>
                </c:pt>
                <c:pt idx="4">
                  <c:v>8</c:v>
                </c:pt>
                <c:pt idx="5">
                  <c:v>10</c:v>
                </c:pt>
                <c:pt idx="6">
                  <c:v>8</c:v>
                </c:pt>
                <c:pt idx="7">
                  <c:v>9.5</c:v>
                </c:pt>
                <c:pt idx="8">
                  <c:v>10</c:v>
                </c:pt>
                <c:pt idx="9">
                  <c:v>9.25</c:v>
                </c:pt>
                <c:pt idx="10">
                  <c:v>10</c:v>
                </c:pt>
                <c:pt idx="11">
                  <c:v>7.25</c:v>
                </c:pt>
                <c:pt idx="12">
                  <c:v>8</c:v>
                </c:pt>
                <c:pt idx="13">
                  <c:v>8</c:v>
                </c:pt>
                <c:pt idx="14">
                  <c:v>10</c:v>
                </c:pt>
                <c:pt idx="15">
                  <c:v>7.25</c:v>
                </c:pt>
                <c:pt idx="16">
                  <c:v>10</c:v>
                </c:pt>
                <c:pt idx="17">
                  <c:v>10</c:v>
                </c:pt>
                <c:pt idx="18">
                  <c:v>10</c:v>
                </c:pt>
              </c:numCache>
            </c:numRef>
          </c:val>
          <c:extLst>
            <c:ext xmlns:c16="http://schemas.microsoft.com/office/drawing/2014/chart" uri="{C3380CC4-5D6E-409C-BE32-E72D297353CC}">
              <c16:uniqueId val="{00000000-6299-481F-8DAE-A890367DEFC9}"/>
            </c:ext>
          </c:extLst>
        </c:ser>
        <c:dLbls>
          <c:showLegendKey val="0"/>
          <c:showVal val="0"/>
          <c:showCatName val="0"/>
          <c:showSerName val="0"/>
          <c:showPercent val="0"/>
          <c:showBubbleSize val="0"/>
        </c:dLbls>
        <c:gapWidth val="150"/>
        <c:shape val="box"/>
        <c:axId val="1778426991"/>
        <c:axId val="1080864320"/>
        <c:axId val="0"/>
      </c:bar3DChart>
      <c:catAx>
        <c:axId val="17784269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080864320"/>
        <c:crosses val="autoZero"/>
        <c:auto val="1"/>
        <c:lblAlgn val="ctr"/>
        <c:lblOffset val="100"/>
        <c:noMultiLvlLbl val="0"/>
      </c:catAx>
      <c:valAx>
        <c:axId val="108086432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8426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latin typeface="Aptos" panose="020B0004020202020204" pitchFamily="34" charset="0"/>
              </a:rPr>
              <a:t>Seniors in Facility Care vs Seniors Who Could Have Home Care if available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cat>
            <c:strRef>
              <c:f>Sheet1!$A$2:$A$3</c:f>
              <c:strCache>
                <c:ptCount val="2"/>
                <c:pt idx="0">
                  <c:v>Level III, Level IV, Memory Care</c:v>
                </c:pt>
                <c:pt idx="1">
                  <c:v>Could leave facility  and utilize In-home care</c:v>
                </c:pt>
              </c:strCache>
            </c:strRef>
          </c:cat>
          <c:val>
            <c:numRef>
              <c:f>Sheet1!$B$2:$B$3</c:f>
              <c:numCache>
                <c:formatCode>General</c:formatCode>
                <c:ptCount val="2"/>
                <c:pt idx="0">
                  <c:v>96</c:v>
                </c:pt>
                <c:pt idx="1">
                  <c:v>60</c:v>
                </c:pt>
              </c:numCache>
            </c:numRef>
          </c:val>
          <c:extLst>
            <c:ext xmlns:c16="http://schemas.microsoft.com/office/drawing/2014/chart" uri="{C3380CC4-5D6E-409C-BE32-E72D297353CC}">
              <c16:uniqueId val="{00000000-2DEC-4894-9171-1BD2FFA42A7B}"/>
            </c:ext>
          </c:extLst>
        </c:ser>
        <c:ser>
          <c:idx val="1"/>
          <c:order val="1"/>
          <c:tx>
            <c:strRef>
              <c:f>Sheet1!$C$1</c:f>
              <c:strCache>
                <c:ptCount val="1"/>
                <c:pt idx="0">
                  <c:v>Column2</c:v>
                </c:pt>
              </c:strCache>
            </c:strRef>
          </c:tx>
          <c:spPr>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cat>
            <c:strRef>
              <c:f>Sheet1!$A$2:$A$3</c:f>
              <c:strCache>
                <c:ptCount val="2"/>
                <c:pt idx="0">
                  <c:v>Level III, Level IV, Memory Care</c:v>
                </c:pt>
                <c:pt idx="1">
                  <c:v>Could leave facility  and utilize In-home care</c:v>
                </c:pt>
              </c:strCache>
            </c:strRef>
          </c:cat>
          <c:val>
            <c:numRef>
              <c:f>Sheet1!$C$2:$C$3</c:f>
              <c:numCache>
                <c:formatCode>General</c:formatCode>
                <c:ptCount val="2"/>
                <c:pt idx="0">
                  <c:v>42</c:v>
                </c:pt>
              </c:numCache>
            </c:numRef>
          </c:val>
          <c:extLst>
            <c:ext xmlns:c16="http://schemas.microsoft.com/office/drawing/2014/chart" uri="{C3380CC4-5D6E-409C-BE32-E72D297353CC}">
              <c16:uniqueId val="{00000001-2DEC-4894-9171-1BD2FFA42A7B}"/>
            </c:ext>
          </c:extLst>
        </c:ser>
        <c:ser>
          <c:idx val="2"/>
          <c:order val="2"/>
          <c:tx>
            <c:strRef>
              <c:f>Sheet1!$D$1</c:f>
              <c:strCache>
                <c:ptCount val="1"/>
                <c:pt idx="0">
                  <c:v>Column3</c:v>
                </c:pt>
              </c:strCache>
            </c:strRef>
          </c:tx>
          <c:spPr>
            <a:gradFill rotWithShape="1">
              <a:gsLst>
                <a:gs pos="0">
                  <a:schemeClr val="accent3"/>
                </a:gs>
                <a:gs pos="90000">
                  <a:schemeClr val="accent3">
                    <a:shade val="100000"/>
                    <a:satMod val="105000"/>
                  </a:schemeClr>
                </a:gs>
                <a:gs pos="100000">
                  <a:schemeClr val="accent3">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cat>
            <c:strRef>
              <c:f>Sheet1!$A$2:$A$3</c:f>
              <c:strCache>
                <c:ptCount val="2"/>
                <c:pt idx="0">
                  <c:v>Level III, Level IV, Memory Care</c:v>
                </c:pt>
                <c:pt idx="1">
                  <c:v>Could leave facility  and utilize In-home care</c:v>
                </c:pt>
              </c:strCache>
            </c:strRef>
          </c:cat>
          <c:val>
            <c:numRef>
              <c:f>Sheet1!$D$2:$D$3</c:f>
              <c:numCache>
                <c:formatCode>General</c:formatCode>
                <c:ptCount val="2"/>
                <c:pt idx="0">
                  <c:v>82</c:v>
                </c:pt>
              </c:numCache>
            </c:numRef>
          </c:val>
          <c:extLst>
            <c:ext xmlns:c16="http://schemas.microsoft.com/office/drawing/2014/chart" uri="{C3380CC4-5D6E-409C-BE32-E72D297353CC}">
              <c16:uniqueId val="{00000002-2DEC-4894-9171-1BD2FFA42A7B}"/>
            </c:ext>
          </c:extLst>
        </c:ser>
        <c:dLbls>
          <c:showLegendKey val="0"/>
          <c:showVal val="0"/>
          <c:showCatName val="0"/>
          <c:showSerName val="0"/>
          <c:showPercent val="0"/>
          <c:showBubbleSize val="0"/>
        </c:dLbls>
        <c:gapWidth val="150"/>
        <c:overlap val="100"/>
        <c:axId val="1265337648"/>
        <c:axId val="1265353968"/>
      </c:barChart>
      <c:catAx>
        <c:axId val="12653376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65353968"/>
        <c:crosses val="autoZero"/>
        <c:auto val="1"/>
        <c:lblAlgn val="ctr"/>
        <c:lblOffset val="100"/>
        <c:noMultiLvlLbl val="0"/>
      </c:catAx>
      <c:valAx>
        <c:axId val="12653539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6533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1"/>
        <c:ser>
          <c:idx val="0"/>
          <c:order val="0"/>
          <c:tx>
            <c:strRef>
              <c:f>Sheet1!$B$1</c:f>
              <c:strCache>
                <c:ptCount val="1"/>
                <c:pt idx="0">
                  <c:v>% Provided</c:v>
                </c:pt>
              </c:strCache>
            </c:strRef>
          </c:tx>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72D1-4436-A650-BE189C9E70B5}"/>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72D1-4436-A650-BE189C9E70B5}"/>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72D1-4436-A650-BE189C9E70B5}"/>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72D1-4436-A650-BE189C9E70B5}"/>
              </c:ext>
            </c:extLst>
          </c:dPt>
          <c:dPt>
            <c:idx val="4"/>
            <c:invertIfNegative val="0"/>
            <c:bubble3D val="0"/>
            <c:spPr>
              <a:solidFill>
                <a:schemeClr val="accent5"/>
              </a:solidFill>
              <a:ln>
                <a:noFill/>
              </a:ln>
              <a:effectLst/>
              <a:sp3d/>
            </c:spPr>
            <c:extLst>
              <c:ext xmlns:c16="http://schemas.microsoft.com/office/drawing/2014/chart" uri="{C3380CC4-5D6E-409C-BE32-E72D297353CC}">
                <c16:uniqueId val="{00000009-72D1-4436-A650-BE189C9E70B5}"/>
              </c:ext>
            </c:extLst>
          </c:dPt>
          <c:dPt>
            <c:idx val="5"/>
            <c:invertIfNegative val="0"/>
            <c:bubble3D val="0"/>
            <c:spPr>
              <a:solidFill>
                <a:schemeClr val="accent6"/>
              </a:solidFill>
              <a:ln>
                <a:noFill/>
              </a:ln>
              <a:effectLst/>
              <a:sp3d/>
            </c:spPr>
            <c:extLst>
              <c:ext xmlns:c16="http://schemas.microsoft.com/office/drawing/2014/chart" uri="{C3380CC4-5D6E-409C-BE32-E72D297353CC}">
                <c16:uniqueId val="{0000000B-72D1-4436-A650-BE189C9E70B5}"/>
              </c:ext>
            </c:extLst>
          </c:dPt>
          <c:dPt>
            <c:idx val="6"/>
            <c:invertIfNegative val="0"/>
            <c:bubble3D val="0"/>
            <c:spPr>
              <a:solidFill>
                <a:schemeClr val="accent1">
                  <a:lumMod val="60000"/>
                </a:schemeClr>
              </a:solidFill>
              <a:ln>
                <a:noFill/>
              </a:ln>
              <a:effectLst/>
              <a:sp3d/>
            </c:spPr>
            <c:extLst>
              <c:ext xmlns:c16="http://schemas.microsoft.com/office/drawing/2014/chart" uri="{C3380CC4-5D6E-409C-BE32-E72D297353CC}">
                <c16:uniqueId val="{00000001-8275-4AA4-A953-938252E042D1}"/>
              </c:ext>
            </c:extLst>
          </c:dPt>
          <c:dPt>
            <c:idx val="7"/>
            <c:invertIfNegative val="0"/>
            <c:bubble3D val="0"/>
            <c:spPr>
              <a:solidFill>
                <a:schemeClr val="accent2">
                  <a:lumMod val="60000"/>
                </a:schemeClr>
              </a:solidFill>
              <a:ln>
                <a:noFill/>
              </a:ln>
              <a:effectLst/>
              <a:sp3d/>
            </c:spPr>
            <c:extLst>
              <c:ext xmlns:c16="http://schemas.microsoft.com/office/drawing/2014/chart" uri="{C3380CC4-5D6E-409C-BE32-E72D297353CC}">
                <c16:uniqueId val="{0000000F-72D1-4436-A650-BE189C9E70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Health Insurance</c:v>
                </c:pt>
                <c:pt idx="1">
                  <c:v>Life Insurance</c:v>
                </c:pt>
                <c:pt idx="2">
                  <c:v>Mental Health</c:v>
                </c:pt>
                <c:pt idx="3">
                  <c:v>Retirement</c:v>
                </c:pt>
                <c:pt idx="4">
                  <c:v>Financial Support</c:v>
                </c:pt>
                <c:pt idx="5">
                  <c:v>Career Advancement</c:v>
                </c:pt>
                <c:pt idx="6">
                  <c:v>Paid Holidays</c:v>
                </c:pt>
                <c:pt idx="7">
                  <c:v>Paid Time off</c:v>
                </c:pt>
              </c:strCache>
            </c:strRef>
          </c:cat>
          <c:val>
            <c:numRef>
              <c:f>Sheet1!$B$2:$B$9</c:f>
              <c:numCache>
                <c:formatCode>General</c:formatCode>
                <c:ptCount val="8"/>
                <c:pt idx="0">
                  <c:v>78</c:v>
                </c:pt>
                <c:pt idx="1">
                  <c:v>67</c:v>
                </c:pt>
                <c:pt idx="2">
                  <c:v>44</c:v>
                </c:pt>
                <c:pt idx="3">
                  <c:v>67</c:v>
                </c:pt>
                <c:pt idx="4">
                  <c:v>22</c:v>
                </c:pt>
                <c:pt idx="5">
                  <c:v>56</c:v>
                </c:pt>
                <c:pt idx="6">
                  <c:v>100</c:v>
                </c:pt>
                <c:pt idx="7">
                  <c:v>100</c:v>
                </c:pt>
              </c:numCache>
            </c:numRef>
          </c:val>
          <c:extLst>
            <c:ext xmlns:c16="http://schemas.microsoft.com/office/drawing/2014/chart" uri="{C3380CC4-5D6E-409C-BE32-E72D297353CC}">
              <c16:uniqueId val="{00000000-8275-4AA4-A953-938252E042D1}"/>
            </c:ext>
          </c:extLst>
        </c:ser>
        <c:dLbls>
          <c:showLegendKey val="0"/>
          <c:showVal val="1"/>
          <c:showCatName val="0"/>
          <c:showSerName val="0"/>
          <c:showPercent val="0"/>
          <c:showBubbleSize val="0"/>
        </c:dLbls>
        <c:gapWidth val="150"/>
        <c:shape val="box"/>
        <c:axId val="2067641999"/>
        <c:axId val="2067642479"/>
        <c:axId val="0"/>
      </c:bar3DChart>
      <c:valAx>
        <c:axId val="2067642479"/>
        <c:scaling>
          <c:orientation val="minMax"/>
        </c:scaling>
        <c:delete val="1"/>
        <c:axPos val="b"/>
        <c:numFmt formatCode="General" sourceLinked="1"/>
        <c:majorTickMark val="none"/>
        <c:minorTickMark val="none"/>
        <c:tickLblPos val="nextTo"/>
        <c:crossAx val="2067641999"/>
        <c:crosses val="autoZero"/>
        <c:crossBetween val="between"/>
      </c:valAx>
      <c:catAx>
        <c:axId val="20676419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642479"/>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Aptos" panose="020B0004020202020204" pitchFamily="34" charset="0"/>
              </a:rPr>
              <a:t>Business Growth Desired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chemeClr val="accent2"/>
            </a:solidFill>
            <a:ln>
              <a:noFill/>
            </a:ln>
            <a:effectLst/>
            <a:sp3d/>
          </c:spPr>
          <c:invertIfNegative val="0"/>
          <c:cat>
            <c:strRef>
              <c:f>Sheet1!$A$2:$A$6</c:f>
              <c:strCache>
                <c:ptCount val="4"/>
                <c:pt idx="0">
                  <c:v>Community Base Services</c:v>
                </c:pt>
                <c:pt idx="1">
                  <c:v>In-home Care</c:v>
                </c:pt>
                <c:pt idx="2">
                  <c:v>Independent Care</c:v>
                </c:pt>
                <c:pt idx="3">
                  <c:v>Assisted living</c:v>
                </c:pt>
              </c:strCache>
            </c:strRef>
          </c:cat>
          <c:val>
            <c:numRef>
              <c:f>Sheet1!$B$2:$B$6</c:f>
              <c:numCache>
                <c:formatCode>General</c:formatCode>
                <c:ptCount val="5"/>
                <c:pt idx="0">
                  <c:v>56</c:v>
                </c:pt>
                <c:pt idx="1">
                  <c:v>56</c:v>
                </c:pt>
                <c:pt idx="2">
                  <c:v>33</c:v>
                </c:pt>
                <c:pt idx="3">
                  <c:v>22</c:v>
                </c:pt>
              </c:numCache>
            </c:numRef>
          </c:val>
          <c:extLst>
            <c:ext xmlns:c16="http://schemas.microsoft.com/office/drawing/2014/chart" uri="{C3380CC4-5D6E-409C-BE32-E72D297353CC}">
              <c16:uniqueId val="{00000000-253F-4BA3-87C0-C5D6B09F418B}"/>
            </c:ext>
          </c:extLst>
        </c:ser>
        <c:ser>
          <c:idx val="1"/>
          <c:order val="1"/>
          <c:tx>
            <c:strRef>
              <c:f>Sheet1!$C$1</c:f>
              <c:strCache>
                <c:ptCount val="1"/>
                <c:pt idx="0">
                  <c:v>Series 2</c:v>
                </c:pt>
              </c:strCache>
            </c:strRef>
          </c:tx>
          <c:spPr>
            <a:solidFill>
              <a:schemeClr val="accent4"/>
            </a:solidFill>
            <a:ln>
              <a:noFill/>
            </a:ln>
            <a:effectLst/>
            <a:sp3d/>
          </c:spPr>
          <c:invertIfNegative val="0"/>
          <c:cat>
            <c:strRef>
              <c:f>Sheet1!$A$2:$A$6</c:f>
              <c:strCache>
                <c:ptCount val="4"/>
                <c:pt idx="0">
                  <c:v>Community Base Services</c:v>
                </c:pt>
                <c:pt idx="1">
                  <c:v>In-home Care</c:v>
                </c:pt>
                <c:pt idx="2">
                  <c:v>Independent Care</c:v>
                </c:pt>
                <c:pt idx="3">
                  <c:v>Assisted living</c:v>
                </c:pt>
              </c:strCache>
            </c:strRef>
          </c:cat>
          <c:val>
            <c:numRef>
              <c:f>Sheet1!$C$2:$C$6</c:f>
              <c:numCache>
                <c:formatCode>General</c:formatCode>
                <c:ptCount val="5"/>
              </c:numCache>
            </c:numRef>
          </c:val>
          <c:extLst>
            <c:ext xmlns:c16="http://schemas.microsoft.com/office/drawing/2014/chart" uri="{C3380CC4-5D6E-409C-BE32-E72D297353CC}">
              <c16:uniqueId val="{00000001-253F-4BA3-87C0-C5D6B09F418B}"/>
            </c:ext>
          </c:extLst>
        </c:ser>
        <c:dLbls>
          <c:showLegendKey val="0"/>
          <c:showVal val="0"/>
          <c:showCatName val="0"/>
          <c:showSerName val="0"/>
          <c:showPercent val="0"/>
          <c:showBubbleSize val="0"/>
        </c:dLbls>
        <c:gapWidth val="150"/>
        <c:shape val="box"/>
        <c:axId val="2067641039"/>
        <c:axId val="1392736991"/>
        <c:axId val="0"/>
      </c:bar3DChart>
      <c:catAx>
        <c:axId val="20676410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2736991"/>
        <c:crosses val="autoZero"/>
        <c:auto val="1"/>
        <c:lblAlgn val="ctr"/>
        <c:lblOffset val="100"/>
        <c:noMultiLvlLbl val="0"/>
      </c:catAx>
      <c:valAx>
        <c:axId val="1392736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641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F1989-EB8B-4BD8-B545-CD8D62E4F82E}"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C9595-71A3-42D3-BC8D-AF1FE7B88CAB}" type="slidenum">
              <a:rPr lang="en-US" smtClean="0"/>
              <a:t>‹#›</a:t>
            </a:fld>
            <a:endParaRPr lang="en-US"/>
          </a:p>
        </p:txBody>
      </p:sp>
    </p:spTree>
    <p:extLst>
      <p:ext uri="{BB962C8B-B14F-4D97-AF65-F5344CB8AC3E}">
        <p14:creationId xmlns:p14="http://schemas.microsoft.com/office/powerpoint/2010/main" val="304109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C9595-71A3-42D3-BC8D-AF1FE7B88CAB}" type="slidenum">
              <a:rPr lang="en-US" smtClean="0"/>
              <a:t>7</a:t>
            </a:fld>
            <a:endParaRPr lang="en-US"/>
          </a:p>
        </p:txBody>
      </p:sp>
    </p:spTree>
    <p:extLst>
      <p:ext uri="{BB962C8B-B14F-4D97-AF65-F5344CB8AC3E}">
        <p14:creationId xmlns:p14="http://schemas.microsoft.com/office/powerpoint/2010/main" val="399229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C9595-71A3-42D3-BC8D-AF1FE7B88CAB}" type="slidenum">
              <a:rPr lang="en-US" smtClean="0"/>
              <a:t>16</a:t>
            </a:fld>
            <a:endParaRPr lang="en-US"/>
          </a:p>
        </p:txBody>
      </p:sp>
    </p:spTree>
    <p:extLst>
      <p:ext uri="{BB962C8B-B14F-4D97-AF65-F5344CB8AC3E}">
        <p14:creationId xmlns:p14="http://schemas.microsoft.com/office/powerpoint/2010/main" val="17008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Being served and waiting to be served are almost equal = The workforce ought to grow by 50% to serve all.  The home care agencies however are conducting a one-to-one hiring practice which will not support the growing need for in-home care workers.   We are working to better understand the level of need in the region through the data collection with CCS.  We are hopeful to obtain a list of accrual individuals in need of additional support. </a:t>
            </a:r>
          </a:p>
          <a:p>
            <a:endParaRPr lang="en-US"/>
          </a:p>
        </p:txBody>
      </p:sp>
      <p:sp>
        <p:nvSpPr>
          <p:cNvPr id="4" name="Slide Number Placeholder 3"/>
          <p:cNvSpPr>
            <a:spLocks noGrp="1"/>
          </p:cNvSpPr>
          <p:nvPr>
            <p:ph type="sldNum" sz="quarter" idx="5"/>
          </p:nvPr>
        </p:nvSpPr>
        <p:spPr/>
        <p:txBody>
          <a:bodyPr/>
          <a:lstStyle/>
          <a:p>
            <a:fld id="{3EFC9595-71A3-42D3-BC8D-AF1FE7B88CAB}" type="slidenum">
              <a:rPr lang="en-US" smtClean="0"/>
              <a:t>17</a:t>
            </a:fld>
            <a:endParaRPr lang="en-US"/>
          </a:p>
        </p:txBody>
      </p:sp>
    </p:spTree>
    <p:extLst>
      <p:ext uri="{BB962C8B-B14F-4D97-AF65-F5344CB8AC3E}">
        <p14:creationId xmlns:p14="http://schemas.microsoft.com/office/powerpoint/2010/main" val="393798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snap-shot from those who responded to the survey.  A bed count for all services in the region would result in higher numbers, however the reflection that about 1/3 of facility residents could return home  if they had in-home care available is actuate. A consist trend in placement in the region has been that due to lacking in home care people are forced to seek placement to have their needs meet.  Rarely, do theses residents return home.  They will often move between facilities. </a:t>
            </a:r>
          </a:p>
        </p:txBody>
      </p:sp>
      <p:sp>
        <p:nvSpPr>
          <p:cNvPr id="4" name="Slide Number Placeholder 3"/>
          <p:cNvSpPr>
            <a:spLocks noGrp="1"/>
          </p:cNvSpPr>
          <p:nvPr>
            <p:ph type="sldNum" sz="quarter" idx="5"/>
          </p:nvPr>
        </p:nvSpPr>
        <p:spPr/>
        <p:txBody>
          <a:bodyPr/>
          <a:lstStyle/>
          <a:p>
            <a:fld id="{3EFC9595-71A3-42D3-BC8D-AF1FE7B88CAB}" type="slidenum">
              <a:rPr lang="en-US" smtClean="0"/>
              <a:t>18</a:t>
            </a:fld>
            <a:endParaRPr lang="en-US"/>
          </a:p>
        </p:txBody>
      </p:sp>
    </p:spTree>
    <p:extLst>
      <p:ext uri="{BB962C8B-B14F-4D97-AF65-F5344CB8AC3E}">
        <p14:creationId xmlns:p14="http://schemas.microsoft.com/office/powerpoint/2010/main" val="396650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DSP homecare agencies reported that they provide benefits to administrative staff and often not to the caregivers due to costs and most are working part-time or less.  The facility caregivers however tend to be full-time employees, and the facilities are providing full benefit packages.  </a:t>
            </a:r>
          </a:p>
        </p:txBody>
      </p:sp>
      <p:sp>
        <p:nvSpPr>
          <p:cNvPr id="4" name="Slide Number Placeholder 3"/>
          <p:cNvSpPr>
            <a:spLocks noGrp="1"/>
          </p:cNvSpPr>
          <p:nvPr>
            <p:ph type="sldNum" sz="quarter" idx="5"/>
          </p:nvPr>
        </p:nvSpPr>
        <p:spPr/>
        <p:txBody>
          <a:bodyPr/>
          <a:lstStyle/>
          <a:p>
            <a:fld id="{3EFC9595-71A3-42D3-BC8D-AF1FE7B88CAB}" type="slidenum">
              <a:rPr lang="en-US" smtClean="0"/>
              <a:t>19</a:t>
            </a:fld>
            <a:endParaRPr lang="en-US"/>
          </a:p>
        </p:txBody>
      </p:sp>
    </p:spTree>
    <p:extLst>
      <p:ext uri="{BB962C8B-B14F-4D97-AF65-F5344CB8AC3E}">
        <p14:creationId xmlns:p14="http://schemas.microsoft.com/office/powerpoint/2010/main" val="359023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Learned previously that employees would leave for Tourism jobs during the summer months instead of remaining employment with the Eldercare agencies.   Tourism pays a slightly higher hourly rate.  Slightly younger workforce for tourism than Eldercare.  All agency’s have raised their wages since the onset of the SREC Project however even with a raise in wages the wages still do not fully equal the tourism positions.</a:t>
            </a:r>
          </a:p>
        </p:txBody>
      </p:sp>
      <p:sp>
        <p:nvSpPr>
          <p:cNvPr id="4" name="Slide Number Placeholder 3"/>
          <p:cNvSpPr>
            <a:spLocks noGrp="1"/>
          </p:cNvSpPr>
          <p:nvPr>
            <p:ph type="sldNum" sz="quarter" idx="5"/>
          </p:nvPr>
        </p:nvSpPr>
        <p:spPr/>
        <p:txBody>
          <a:bodyPr/>
          <a:lstStyle/>
          <a:p>
            <a:fld id="{3EFC9595-71A3-42D3-BC8D-AF1FE7B88CAB}" type="slidenum">
              <a:rPr lang="en-US" smtClean="0"/>
              <a:t>21</a:t>
            </a:fld>
            <a:endParaRPr lang="en-US"/>
          </a:p>
        </p:txBody>
      </p:sp>
    </p:spTree>
    <p:extLst>
      <p:ext uri="{BB962C8B-B14F-4D97-AF65-F5344CB8AC3E}">
        <p14:creationId xmlns:p14="http://schemas.microsoft.com/office/powerpoint/2010/main" val="396879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Info was obtained following this meeting.</a:t>
            </a:r>
          </a:p>
        </p:txBody>
      </p:sp>
      <p:sp>
        <p:nvSpPr>
          <p:cNvPr id="4" name="Slide Number Placeholder 3"/>
          <p:cNvSpPr>
            <a:spLocks noGrp="1"/>
          </p:cNvSpPr>
          <p:nvPr>
            <p:ph type="sldNum" sz="quarter" idx="5"/>
          </p:nvPr>
        </p:nvSpPr>
        <p:spPr/>
        <p:txBody>
          <a:bodyPr/>
          <a:lstStyle/>
          <a:p>
            <a:fld id="{3EFC9595-71A3-42D3-BC8D-AF1FE7B88CAB}" type="slidenum">
              <a:rPr lang="en-US" smtClean="0"/>
              <a:t>23</a:t>
            </a:fld>
            <a:endParaRPr lang="en-US"/>
          </a:p>
        </p:txBody>
      </p:sp>
    </p:spTree>
    <p:extLst>
      <p:ext uri="{BB962C8B-B14F-4D97-AF65-F5344CB8AC3E}">
        <p14:creationId xmlns:p14="http://schemas.microsoft.com/office/powerpoint/2010/main" val="8474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Excludes Youth Camps, Teal Street Office, Summit has been completed.</a:t>
            </a:r>
          </a:p>
        </p:txBody>
      </p:sp>
      <p:sp>
        <p:nvSpPr>
          <p:cNvPr id="4" name="Slide Number Placeholder 3"/>
          <p:cNvSpPr>
            <a:spLocks noGrp="1"/>
          </p:cNvSpPr>
          <p:nvPr>
            <p:ph type="sldNum" sz="quarter" idx="5"/>
          </p:nvPr>
        </p:nvSpPr>
        <p:spPr/>
        <p:txBody>
          <a:bodyPr/>
          <a:lstStyle/>
          <a:p>
            <a:fld id="{3EFC9595-71A3-42D3-BC8D-AF1FE7B88CAB}" type="slidenum">
              <a:rPr lang="en-US" smtClean="0"/>
              <a:t>27</a:t>
            </a:fld>
            <a:endParaRPr lang="en-US"/>
          </a:p>
        </p:txBody>
      </p:sp>
    </p:spTree>
    <p:extLst>
      <p:ext uri="{BB962C8B-B14F-4D97-AF65-F5344CB8AC3E}">
        <p14:creationId xmlns:p14="http://schemas.microsoft.com/office/powerpoint/2010/main" val="388813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4EA8270C-76AA-4DFE-B9FD-F4A450543E20}" type="datetimeFigureOut">
              <a:rPr lang="en-US" smtClean="0"/>
              <a:t>1/2/2025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A5EA17-62D7-4A76-B828-D5C1DEDF53A3}"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5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8270C-76AA-4DFE-B9FD-F4A450543E20}"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39888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8270C-76AA-4DFE-B9FD-F4A450543E20}"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176243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8270C-76AA-4DFE-B9FD-F4A450543E20}"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285525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8270C-76AA-4DFE-B9FD-F4A450543E20}"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EA17-62D7-4A76-B828-D5C1DEDF53A3}"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12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8270C-76AA-4DFE-B9FD-F4A450543E20}"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259493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8270C-76AA-4DFE-B9FD-F4A450543E20}"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114745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8270C-76AA-4DFE-B9FD-F4A450543E20}"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315508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8270C-76AA-4DFE-B9FD-F4A450543E20}"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264906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8270C-76AA-4DFE-B9FD-F4A450543E20}"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416516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8270C-76AA-4DFE-B9FD-F4A450543E20}"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EA17-62D7-4A76-B828-D5C1DEDF53A3}" type="slidenum">
              <a:rPr lang="en-US" smtClean="0"/>
              <a:t>‹#›</a:t>
            </a:fld>
            <a:endParaRPr lang="en-US"/>
          </a:p>
        </p:txBody>
      </p:sp>
    </p:spTree>
    <p:extLst>
      <p:ext uri="{BB962C8B-B14F-4D97-AF65-F5344CB8AC3E}">
        <p14:creationId xmlns:p14="http://schemas.microsoft.com/office/powerpoint/2010/main" val="330663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EA8270C-76AA-4DFE-B9FD-F4A450543E20}" type="datetimeFigureOut">
              <a:rPr lang="en-US" smtClean="0"/>
              <a:t>1/2/2025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5A5EA17-62D7-4A76-B828-D5C1DEDF53A3}" type="slidenum">
              <a:rPr lang="en-US" smtClean="0"/>
              <a:t>‹#›</a:t>
            </a:fld>
            <a:endParaRPr lang="en-US"/>
          </a:p>
        </p:txBody>
      </p:sp>
    </p:spTree>
    <p:extLst>
      <p:ext uri="{BB962C8B-B14F-4D97-AF65-F5344CB8AC3E}">
        <p14:creationId xmlns:p14="http://schemas.microsoft.com/office/powerpoint/2010/main" val="7404047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90" r:id="rId5"/>
    <p:sldLayoutId id="2147483683" r:id="rId6"/>
    <p:sldLayoutId id="2147483691" r:id="rId7"/>
    <p:sldLayoutId id="2147483685" r:id="rId8"/>
    <p:sldLayoutId id="2147483689"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FCDFF7-1167-060D-C2A5-A92E476E4BD8}"/>
              </a:ext>
            </a:extLst>
          </p:cNvPr>
          <p:cNvSpPr>
            <a:spLocks noGrp="1"/>
          </p:cNvSpPr>
          <p:nvPr>
            <p:ph type="ctrTitle"/>
          </p:nvPr>
        </p:nvSpPr>
        <p:spPr>
          <a:xfrm>
            <a:off x="7113722" y="609600"/>
            <a:ext cx="4131905" cy="1356360"/>
          </a:xfrm>
        </p:spPr>
        <p:txBody>
          <a:bodyPr vert="horz" lIns="91440" tIns="45720" rIns="91440" bIns="45720" rtlCol="0" anchor="ctr">
            <a:normAutofit/>
          </a:bodyPr>
          <a:lstStyle/>
          <a:p>
            <a:pPr>
              <a:lnSpc>
                <a:spcPct val="90000"/>
              </a:lnSpc>
            </a:pPr>
            <a:r>
              <a:rPr lang="en-US" sz="4000">
                <a:solidFill>
                  <a:srgbClr val="0B5B4B"/>
                </a:solidFill>
                <a:latin typeface="Aptos" panose="020B0004020202020204" pitchFamily="34" charset="0"/>
              </a:rPr>
              <a:t>SREC PROJECT UPDATE</a:t>
            </a:r>
          </a:p>
        </p:txBody>
      </p:sp>
      <p:sp>
        <p:nvSpPr>
          <p:cNvPr id="3" name="Subtitle 2">
            <a:extLst>
              <a:ext uri="{FF2B5EF4-FFF2-40B4-BE49-F238E27FC236}">
                <a16:creationId xmlns:a16="http://schemas.microsoft.com/office/drawing/2014/main" id="{1BD4E6BF-A0DC-26EC-A902-AF59121BE484}"/>
              </a:ext>
            </a:extLst>
          </p:cNvPr>
          <p:cNvSpPr>
            <a:spLocks noGrp="1"/>
          </p:cNvSpPr>
          <p:nvPr>
            <p:ph type="subTitle" idx="1"/>
          </p:nvPr>
        </p:nvSpPr>
        <p:spPr>
          <a:xfrm>
            <a:off x="6881248" y="1965960"/>
            <a:ext cx="4589900" cy="4130040"/>
          </a:xfrm>
        </p:spPr>
        <p:txBody>
          <a:bodyPr vert="horz" lIns="91440" tIns="45720" rIns="91440" bIns="45720" rtlCol="0">
            <a:normAutofit/>
          </a:bodyPr>
          <a:lstStyle/>
          <a:p>
            <a:r>
              <a:rPr lang="en-US" sz="1800" b="1" dirty="0">
                <a:solidFill>
                  <a:srgbClr val="0B5B4B"/>
                </a:solidFill>
                <a:latin typeface="Aptos" panose="020B0004020202020204" pitchFamily="34" charset="0"/>
              </a:rPr>
              <a:t>JUNEAU ECONOMIC DEVELOPMENT COUNCIL</a:t>
            </a:r>
          </a:p>
          <a:p>
            <a:r>
              <a:rPr lang="en-US" sz="1800" b="1" dirty="0">
                <a:solidFill>
                  <a:srgbClr val="0B5B4B"/>
                </a:solidFill>
                <a:latin typeface="Aptos" panose="020B0004020202020204" pitchFamily="34" charset="0"/>
              </a:rPr>
              <a:t>Tonya Muldoon, SREC Program Director</a:t>
            </a:r>
          </a:p>
          <a:p>
            <a:r>
              <a:rPr lang="en-US" sz="1800" b="1" dirty="0">
                <a:solidFill>
                  <a:srgbClr val="0B5B4B"/>
                </a:solidFill>
                <a:latin typeface="Aptos" panose="020B0004020202020204" pitchFamily="34" charset="0"/>
              </a:rPr>
              <a:t>Website Project Update</a:t>
            </a:r>
          </a:p>
          <a:p>
            <a:r>
              <a:rPr lang="en-US" sz="1800" b="1" dirty="0">
                <a:solidFill>
                  <a:srgbClr val="0B5B4B"/>
                </a:solidFill>
                <a:latin typeface="Aptos" panose="020B0004020202020204" pitchFamily="34" charset="0"/>
              </a:rPr>
              <a:t>January 2025</a:t>
            </a:r>
          </a:p>
        </p:txBody>
      </p:sp>
      <p:pic>
        <p:nvPicPr>
          <p:cNvPr id="6" name="Picture 5" descr="A green and yellow logo&#10;&#10;Description automatically generated">
            <a:extLst>
              <a:ext uri="{FF2B5EF4-FFF2-40B4-BE49-F238E27FC236}">
                <a16:creationId xmlns:a16="http://schemas.microsoft.com/office/drawing/2014/main" id="{5E33F513-0FA8-6B7D-6ADA-E6588EBF8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075" y="4167201"/>
            <a:ext cx="2486230" cy="1928799"/>
          </a:xfrm>
          <a:prstGeom prst="rect">
            <a:avLst/>
          </a:prstGeom>
        </p:spPr>
      </p:pic>
      <p:pic>
        <p:nvPicPr>
          <p:cNvPr id="7" name="Picture 6">
            <a:extLst>
              <a:ext uri="{FF2B5EF4-FFF2-40B4-BE49-F238E27FC236}">
                <a16:creationId xmlns:a16="http://schemas.microsoft.com/office/drawing/2014/main" id="{A8054697-0B36-4E04-A8D8-81B0E4B4F2FF}"/>
              </a:ext>
            </a:extLst>
          </p:cNvPr>
          <p:cNvPicPr>
            <a:picLocks noChangeAspect="1"/>
          </p:cNvPicPr>
          <p:nvPr/>
        </p:nvPicPr>
        <p:blipFill>
          <a:blip r:embed="rId3"/>
          <a:stretch>
            <a:fillRect/>
          </a:stretch>
        </p:blipFill>
        <p:spPr>
          <a:xfrm>
            <a:off x="433213" y="1440181"/>
            <a:ext cx="6710910" cy="2420151"/>
          </a:xfrm>
          <a:prstGeom prst="rect">
            <a:avLst/>
          </a:prstGeom>
        </p:spPr>
      </p:pic>
    </p:spTree>
    <p:extLst>
      <p:ext uri="{BB962C8B-B14F-4D97-AF65-F5344CB8AC3E}">
        <p14:creationId xmlns:p14="http://schemas.microsoft.com/office/powerpoint/2010/main" val="406610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1849-9971-3D35-A3CC-71A8F2F305FD}"/>
              </a:ext>
            </a:extLst>
          </p:cNvPr>
          <p:cNvSpPr>
            <a:spLocks noGrp="1"/>
          </p:cNvSpPr>
          <p:nvPr>
            <p:ph type="title"/>
          </p:nvPr>
        </p:nvSpPr>
        <p:spPr>
          <a:xfrm>
            <a:off x="320040" y="357316"/>
            <a:ext cx="10713926" cy="1356360"/>
          </a:xfrm>
        </p:spPr>
        <p:txBody>
          <a:bodyPr/>
          <a:lstStyle/>
          <a:p>
            <a:r>
              <a:rPr lang="en-US">
                <a:solidFill>
                  <a:schemeClr val="tx1"/>
                </a:solidFill>
                <a:latin typeface="Aptos"/>
              </a:rPr>
              <a:t>Training Delivered to Direct Care Workers</a:t>
            </a:r>
            <a:endParaRPr lang="en-US">
              <a:solidFill>
                <a:schemeClr val="tx1"/>
              </a:solidFill>
            </a:endParaRPr>
          </a:p>
        </p:txBody>
      </p:sp>
      <p:sp>
        <p:nvSpPr>
          <p:cNvPr id="3" name="Content Placeholder 2">
            <a:extLst>
              <a:ext uri="{FF2B5EF4-FFF2-40B4-BE49-F238E27FC236}">
                <a16:creationId xmlns:a16="http://schemas.microsoft.com/office/drawing/2014/main" id="{6858E1B0-0A28-4168-478B-1376FB35016F}"/>
              </a:ext>
            </a:extLst>
          </p:cNvPr>
          <p:cNvSpPr>
            <a:spLocks noGrp="1"/>
          </p:cNvSpPr>
          <p:nvPr>
            <p:ph sz="half" idx="1"/>
          </p:nvPr>
        </p:nvSpPr>
        <p:spPr>
          <a:xfrm>
            <a:off x="536882" y="1713676"/>
            <a:ext cx="4673081" cy="4428890"/>
          </a:xfrm>
        </p:spPr>
        <p:txBody>
          <a:bodyPr>
            <a:noAutofit/>
          </a:bodyPr>
          <a:lstStyle/>
          <a:p>
            <a:pPr marL="45720" indent="0">
              <a:buNone/>
            </a:pPr>
            <a:r>
              <a:rPr lang="en-US" sz="1800" b="1">
                <a:solidFill>
                  <a:schemeClr val="tx1"/>
                </a:solidFill>
                <a:latin typeface="Aptos" panose="020B0004020202020204" pitchFamily="34" charset="0"/>
              </a:rPr>
              <a:t>PATH Academy</a:t>
            </a:r>
            <a:r>
              <a:rPr lang="en-US" sz="1800">
                <a:solidFill>
                  <a:schemeClr val="tx1"/>
                </a:solidFill>
                <a:latin typeface="Aptos" panose="020B0004020202020204" pitchFamily="34" charset="0"/>
              </a:rPr>
              <a:t>: MOA provide for funding support for food insecurity  for students while in class. </a:t>
            </a:r>
          </a:p>
          <a:p>
            <a:pPr lvl="1"/>
            <a:r>
              <a:rPr lang="en-US" sz="1800">
                <a:solidFill>
                  <a:schemeClr val="tx1"/>
                </a:solidFill>
                <a:latin typeface="Aptos" panose="020B0004020202020204" pitchFamily="34" charset="0"/>
              </a:rPr>
              <a:t>Provided support for Mock Interviewing</a:t>
            </a:r>
          </a:p>
          <a:p>
            <a:pPr lvl="1"/>
            <a:r>
              <a:rPr lang="en-US" sz="1800">
                <a:solidFill>
                  <a:schemeClr val="tx1"/>
                </a:solidFill>
                <a:latin typeface="Aptos" panose="020B0004020202020204" pitchFamily="34" charset="0"/>
              </a:rPr>
              <a:t>In-Kind SERRC provided Mental Health First Aid for Seniors at Summit.</a:t>
            </a:r>
          </a:p>
        </p:txBody>
      </p:sp>
      <p:pic>
        <p:nvPicPr>
          <p:cNvPr id="5" name="Picture 4" descr="A green and yellow logo&#10;&#10;Description automatically generated">
            <a:extLst>
              <a:ext uri="{FF2B5EF4-FFF2-40B4-BE49-F238E27FC236}">
                <a16:creationId xmlns:a16="http://schemas.microsoft.com/office/drawing/2014/main" id="{2435BF81-51F2-1773-E431-7BA921DB0770}"/>
              </a:ext>
            </a:extLst>
          </p:cNvPr>
          <p:cNvPicPr>
            <a:picLocks noChangeAspect="1"/>
          </p:cNvPicPr>
          <p:nvPr/>
        </p:nvPicPr>
        <p:blipFill>
          <a:blip r:embed="rId2"/>
          <a:stretch>
            <a:fillRect/>
          </a:stretch>
        </p:blipFill>
        <p:spPr>
          <a:xfrm>
            <a:off x="475523" y="5878921"/>
            <a:ext cx="931335" cy="585299"/>
          </a:xfrm>
          <a:prstGeom prst="rect">
            <a:avLst/>
          </a:prstGeom>
        </p:spPr>
      </p:pic>
      <p:sp>
        <p:nvSpPr>
          <p:cNvPr id="4" name="TextBox 3">
            <a:extLst>
              <a:ext uri="{FF2B5EF4-FFF2-40B4-BE49-F238E27FC236}">
                <a16:creationId xmlns:a16="http://schemas.microsoft.com/office/drawing/2014/main" id="{FB7853EF-FCFE-49B5-C24E-76CC9E15F473}"/>
              </a:ext>
            </a:extLst>
          </p:cNvPr>
          <p:cNvSpPr txBox="1"/>
          <p:nvPr/>
        </p:nvSpPr>
        <p:spPr>
          <a:xfrm>
            <a:off x="5252616" y="1425552"/>
            <a:ext cx="6552287" cy="5539978"/>
          </a:xfrm>
          <a:prstGeom prst="rect">
            <a:avLst/>
          </a:prstGeom>
          <a:noFill/>
        </p:spPr>
        <p:txBody>
          <a:bodyPr wrap="square" rtlCol="0">
            <a:spAutoFit/>
          </a:bodyPr>
          <a:lstStyle/>
          <a:p>
            <a:pPr marL="45720" indent="0">
              <a:buNone/>
            </a:pPr>
            <a:r>
              <a:rPr lang="en-US" b="1">
                <a:solidFill>
                  <a:schemeClr val="tx1"/>
                </a:solidFill>
                <a:latin typeface="Aptos" panose="020B0004020202020204" pitchFamily="34" charset="0"/>
              </a:rPr>
              <a:t>University of Alaska</a:t>
            </a:r>
          </a:p>
          <a:p>
            <a:pPr lvl="1"/>
            <a:endParaRPr lang="en-US" b="1">
              <a:solidFill>
                <a:schemeClr val="tx1"/>
              </a:solidFill>
              <a:latin typeface="Aptos" panose="020B0004020202020204" pitchFamily="34" charset="0"/>
            </a:endParaRPr>
          </a:p>
          <a:p>
            <a:pPr lvl="1"/>
            <a:r>
              <a:rPr lang="en-US" b="1">
                <a:solidFill>
                  <a:schemeClr val="tx1"/>
                </a:solidFill>
                <a:latin typeface="Aptos" panose="020B0004020202020204" pitchFamily="34" charset="0"/>
              </a:rPr>
              <a:t>Direct Support Professional Training:</a:t>
            </a:r>
            <a:r>
              <a:rPr lang="en-US">
                <a:solidFill>
                  <a:schemeClr val="tx1"/>
                </a:solidFill>
                <a:latin typeface="Aptos" panose="020B0004020202020204" pitchFamily="34" charset="0"/>
              </a:rPr>
              <a:t> DSDS Certification. May–June 2024  3-Credit course delivered on-line and with hands-on instruction in Sitka, Alaska.  Approved by the State of Alaska. Pilot course had eight graduating students.  SREC supported students with tuition, travel, and books. </a:t>
            </a:r>
          </a:p>
          <a:p>
            <a:pPr lvl="2"/>
            <a:r>
              <a:rPr lang="en-US">
                <a:solidFill>
                  <a:schemeClr val="tx1"/>
                </a:solidFill>
                <a:latin typeface="Aptos" panose="020B0004020202020204" pitchFamily="34" charset="0"/>
              </a:rPr>
              <a:t>Pending review by UAS facility for addition to course manual, 2025.</a:t>
            </a:r>
          </a:p>
          <a:p>
            <a:pPr lvl="1"/>
            <a:r>
              <a:rPr lang="en-US">
                <a:latin typeface="Aptos" panose="020B0004020202020204" pitchFamily="34" charset="0"/>
              </a:rPr>
              <a:t>Attempted to include and encourage APCA to participate in discussions and delivery of support to students.  They have been a very challenging partners to work with. </a:t>
            </a:r>
            <a:endParaRPr lang="en-US">
              <a:solidFill>
                <a:schemeClr val="tx1"/>
              </a:solidFill>
              <a:latin typeface="Aptos" panose="020B0004020202020204" pitchFamily="34" charset="0"/>
            </a:endParaRPr>
          </a:p>
          <a:p>
            <a:pPr lvl="1"/>
            <a:endParaRPr lang="en-US" b="1">
              <a:solidFill>
                <a:schemeClr val="tx1"/>
              </a:solidFill>
              <a:latin typeface="Aptos" panose="020B0004020202020204" pitchFamily="34" charset="0"/>
            </a:endParaRPr>
          </a:p>
          <a:p>
            <a:pPr lvl="1"/>
            <a:r>
              <a:rPr lang="en-US" b="1">
                <a:solidFill>
                  <a:schemeClr val="tx1"/>
                </a:solidFill>
                <a:latin typeface="Aptos" panose="020B0004020202020204" pitchFamily="34" charset="0"/>
              </a:rPr>
              <a:t>Understanding Dementia</a:t>
            </a:r>
            <a:r>
              <a:rPr lang="en-US">
                <a:solidFill>
                  <a:schemeClr val="tx1"/>
                </a:solidFill>
                <a:latin typeface="Aptos" panose="020B0004020202020204" pitchFamily="34" charset="0"/>
              </a:rPr>
              <a:t> Course development funded. 1-Credit course on-line delivered through Ketchikan UAS in August 2024.   11 students attended the course.  Student requests have led to course being offered again for Winter Semester 2025. </a:t>
            </a:r>
          </a:p>
          <a:p>
            <a:pPr marL="274320" lvl="1" indent="0">
              <a:buNone/>
            </a:pPr>
            <a:endParaRPr lang="en-US">
              <a:solidFill>
                <a:schemeClr val="tx1"/>
              </a:solidFill>
              <a:latin typeface="Aptos" panose="020B0004020202020204" pitchFamily="34" charset="0"/>
            </a:endParaRPr>
          </a:p>
          <a:p>
            <a:endParaRPr lang="en-US" sz="1200"/>
          </a:p>
        </p:txBody>
      </p:sp>
    </p:spTree>
    <p:extLst>
      <p:ext uri="{BB962C8B-B14F-4D97-AF65-F5344CB8AC3E}">
        <p14:creationId xmlns:p14="http://schemas.microsoft.com/office/powerpoint/2010/main" val="286294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D3D1-34EF-6CD5-865E-FC22B86D6056}"/>
              </a:ext>
            </a:extLst>
          </p:cNvPr>
          <p:cNvSpPr>
            <a:spLocks noGrp="1"/>
          </p:cNvSpPr>
          <p:nvPr>
            <p:ph type="title"/>
          </p:nvPr>
        </p:nvSpPr>
        <p:spPr>
          <a:xfrm>
            <a:off x="1143000" y="295532"/>
            <a:ext cx="9875520" cy="1356360"/>
          </a:xfrm>
        </p:spPr>
        <p:txBody>
          <a:bodyPr/>
          <a:lstStyle/>
          <a:p>
            <a:r>
              <a:rPr lang="en-US">
                <a:solidFill>
                  <a:schemeClr val="tx1"/>
                </a:solidFill>
                <a:latin typeface="Aptos"/>
              </a:rPr>
              <a:t>Aging in Place, leverage resources</a:t>
            </a:r>
            <a:endParaRPr lang="en-US">
              <a:solidFill>
                <a:schemeClr val="tx1"/>
              </a:solidFill>
              <a:latin typeface="Aptos" panose="020B0004020202020204" pitchFamily="34" charset="0"/>
            </a:endParaRPr>
          </a:p>
        </p:txBody>
      </p:sp>
      <p:sp>
        <p:nvSpPr>
          <p:cNvPr id="3" name="Content Placeholder 2">
            <a:extLst>
              <a:ext uri="{FF2B5EF4-FFF2-40B4-BE49-F238E27FC236}">
                <a16:creationId xmlns:a16="http://schemas.microsoft.com/office/drawing/2014/main" id="{E5515572-5A60-4C37-9CD2-2F54AB4A9CAA}"/>
              </a:ext>
            </a:extLst>
          </p:cNvPr>
          <p:cNvSpPr>
            <a:spLocks noGrp="1"/>
          </p:cNvSpPr>
          <p:nvPr>
            <p:ph sz="half" idx="1"/>
          </p:nvPr>
        </p:nvSpPr>
        <p:spPr>
          <a:xfrm>
            <a:off x="704335" y="1655805"/>
            <a:ext cx="5225537" cy="4930345"/>
          </a:xfrm>
        </p:spPr>
        <p:txBody>
          <a:bodyPr vert="horz" lIns="91440" tIns="45720" rIns="91440" bIns="45720" rtlCol="0" anchor="t">
            <a:noAutofit/>
          </a:bodyPr>
          <a:lstStyle/>
          <a:p>
            <a:pPr marL="45720" indent="0">
              <a:buNone/>
            </a:pPr>
            <a:r>
              <a:rPr lang="en-US" sz="1800" b="1">
                <a:solidFill>
                  <a:schemeClr val="tx1"/>
                </a:solidFill>
                <a:latin typeface="Aptos"/>
              </a:rPr>
              <a:t>Environmental Modifications</a:t>
            </a:r>
          </a:p>
          <a:p>
            <a:pPr lvl="1"/>
            <a:r>
              <a:rPr lang="en-US" sz="1800">
                <a:solidFill>
                  <a:schemeClr val="tx1"/>
                </a:solidFill>
                <a:latin typeface="Aptos"/>
              </a:rPr>
              <a:t>Identified 197 regional residential contractors.  </a:t>
            </a:r>
          </a:p>
          <a:p>
            <a:pPr lvl="1"/>
            <a:r>
              <a:rPr lang="en-US" sz="1800">
                <a:solidFill>
                  <a:schemeClr val="tx1"/>
                </a:solidFill>
                <a:latin typeface="Aptos"/>
              </a:rPr>
              <a:t>State of Alaska is modifying the Environmental Modification program.  The allowable rates for services have increased from $18,500 to $40,000 per three-year cycle however this is not yet reflected in regulations. Once SOA can determine delivery of program, future collaboration will be conducted with residential contractors likely by survey and/or community meeting. </a:t>
            </a:r>
          </a:p>
          <a:p>
            <a:pPr lvl="2"/>
            <a:r>
              <a:rPr lang="en-US">
                <a:solidFill>
                  <a:schemeClr val="tx1"/>
                </a:solidFill>
                <a:latin typeface="Aptos"/>
              </a:rPr>
              <a:t>Information collected will also be utilized for entry into the Navi Tool for contractor services.  Home repair and handymen are highly sot after services in the region for residents who would like to age in place.</a:t>
            </a:r>
          </a:p>
        </p:txBody>
      </p:sp>
      <p:sp>
        <p:nvSpPr>
          <p:cNvPr id="4" name="Content Placeholder 3">
            <a:extLst>
              <a:ext uri="{FF2B5EF4-FFF2-40B4-BE49-F238E27FC236}">
                <a16:creationId xmlns:a16="http://schemas.microsoft.com/office/drawing/2014/main" id="{4A89019A-EA6C-40A4-71D7-D65231096B4D}"/>
              </a:ext>
            </a:extLst>
          </p:cNvPr>
          <p:cNvSpPr>
            <a:spLocks noGrp="1"/>
          </p:cNvSpPr>
          <p:nvPr>
            <p:ph sz="half" idx="2"/>
          </p:nvPr>
        </p:nvSpPr>
        <p:spPr>
          <a:xfrm>
            <a:off x="6080760" y="1655805"/>
            <a:ext cx="5225537" cy="4556015"/>
          </a:xfrm>
        </p:spPr>
        <p:txBody>
          <a:bodyPr>
            <a:normAutofit/>
          </a:bodyPr>
          <a:lstStyle/>
          <a:p>
            <a:pPr marL="45720" indent="0">
              <a:buNone/>
            </a:pPr>
            <a:endParaRPr lang="en-US" sz="1800">
              <a:solidFill>
                <a:schemeClr val="tx1"/>
              </a:solidFill>
              <a:latin typeface="Aptos" panose="020B0004020202020204" pitchFamily="34" charset="0"/>
            </a:endParaRPr>
          </a:p>
          <a:p>
            <a:pPr lvl="1"/>
            <a:r>
              <a:rPr lang="en-US" sz="1800">
                <a:solidFill>
                  <a:schemeClr val="tx1"/>
                </a:solidFill>
                <a:latin typeface="Aptos" panose="020B0004020202020204" pitchFamily="34" charset="0"/>
              </a:rPr>
              <a:t>November 20, 2024:  Registered to participate in the State e-mod program training scheduled for November 20 to review status  of program.  DSDS has ARPA funding that they are extending for facility-based modifications. </a:t>
            </a:r>
          </a:p>
          <a:p>
            <a:pPr lvl="1"/>
            <a:r>
              <a:rPr lang="en-US" sz="1800">
                <a:solidFill>
                  <a:schemeClr val="tx1"/>
                </a:solidFill>
                <a:latin typeface="Aptos" panose="020B0004020202020204" pitchFamily="34" charset="0"/>
              </a:rPr>
              <a:t>SREC is continuing to collaborate with SAIL. </a:t>
            </a:r>
          </a:p>
          <a:p>
            <a:pPr marL="274320" lvl="1" indent="0">
              <a:buNone/>
            </a:pPr>
            <a:endParaRPr lang="en-US">
              <a:solidFill>
                <a:schemeClr val="tx1"/>
              </a:solidFill>
            </a:endParaRPr>
          </a:p>
        </p:txBody>
      </p:sp>
      <p:pic>
        <p:nvPicPr>
          <p:cNvPr id="5" name="Picture 4" descr="A green and yellow logo&#10;&#10;Description automatically generated">
            <a:extLst>
              <a:ext uri="{FF2B5EF4-FFF2-40B4-BE49-F238E27FC236}">
                <a16:creationId xmlns:a16="http://schemas.microsoft.com/office/drawing/2014/main" id="{EAF98C96-D22A-F5EF-4AA3-291542AAB9CC}"/>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148142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a:extLst>
            <a:ext uri="{FF2B5EF4-FFF2-40B4-BE49-F238E27FC236}">
              <a16:creationId xmlns:a16="http://schemas.microsoft.com/office/drawing/2014/main" id="{730F27D0-8E19-86D3-E9C9-BFA71D336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69077-7745-1857-0655-985411C81B28}"/>
              </a:ext>
            </a:extLst>
          </p:cNvPr>
          <p:cNvSpPr>
            <a:spLocks noGrp="1"/>
          </p:cNvSpPr>
          <p:nvPr>
            <p:ph type="title"/>
          </p:nvPr>
        </p:nvSpPr>
        <p:spPr>
          <a:xfrm>
            <a:off x="1158446" y="357316"/>
            <a:ext cx="9875520" cy="1356360"/>
          </a:xfrm>
        </p:spPr>
        <p:txBody>
          <a:bodyPr/>
          <a:lstStyle/>
          <a:p>
            <a:r>
              <a:rPr lang="en-US">
                <a:solidFill>
                  <a:schemeClr val="tx1"/>
                </a:solidFill>
                <a:latin typeface="Aptos"/>
              </a:rPr>
              <a:t>Outreach</a:t>
            </a:r>
            <a:endParaRPr lang="en-US">
              <a:solidFill>
                <a:schemeClr val="tx1"/>
              </a:solidFill>
            </a:endParaRPr>
          </a:p>
        </p:txBody>
      </p:sp>
      <p:sp>
        <p:nvSpPr>
          <p:cNvPr id="3" name="Content Placeholder 2">
            <a:extLst>
              <a:ext uri="{FF2B5EF4-FFF2-40B4-BE49-F238E27FC236}">
                <a16:creationId xmlns:a16="http://schemas.microsoft.com/office/drawing/2014/main" id="{63032944-3506-F638-22D0-A9D96D927B06}"/>
              </a:ext>
            </a:extLst>
          </p:cNvPr>
          <p:cNvSpPr>
            <a:spLocks noGrp="1"/>
          </p:cNvSpPr>
          <p:nvPr>
            <p:ph sz="half" idx="1"/>
          </p:nvPr>
        </p:nvSpPr>
        <p:spPr>
          <a:xfrm>
            <a:off x="834964" y="2075683"/>
            <a:ext cx="4362187" cy="4930345"/>
          </a:xfrm>
        </p:spPr>
        <p:txBody>
          <a:bodyPr>
            <a:noAutofit/>
          </a:bodyPr>
          <a:lstStyle/>
          <a:p>
            <a:pPr marL="45720" indent="0">
              <a:buNone/>
            </a:pPr>
            <a:r>
              <a:rPr lang="en-US" sz="1800" b="1" dirty="0">
                <a:solidFill>
                  <a:schemeClr val="tx1"/>
                </a:solidFill>
                <a:latin typeface="Aptos" panose="020B0004020202020204" pitchFamily="34" charset="0"/>
              </a:rPr>
              <a:t>Southeast Alaska Eldercare Survey, </a:t>
            </a:r>
            <a:r>
              <a:rPr lang="en-US" sz="1800" dirty="0">
                <a:solidFill>
                  <a:schemeClr val="tx1"/>
                </a:solidFill>
                <a:latin typeface="Aptos" panose="020B0004020202020204" pitchFamily="34" charset="0"/>
              </a:rPr>
              <a:t>conducted survey June-Oct 2024 of regional eldercare providers regarding the status of the workforce and current needs.  </a:t>
            </a:r>
          </a:p>
        </p:txBody>
      </p:sp>
      <p:sp>
        <p:nvSpPr>
          <p:cNvPr id="4" name="Content Placeholder 3">
            <a:extLst>
              <a:ext uri="{FF2B5EF4-FFF2-40B4-BE49-F238E27FC236}">
                <a16:creationId xmlns:a16="http://schemas.microsoft.com/office/drawing/2014/main" id="{4D97292F-3B6D-C28A-6A10-89AA3E238068}"/>
              </a:ext>
            </a:extLst>
          </p:cNvPr>
          <p:cNvSpPr>
            <a:spLocks noGrp="1"/>
          </p:cNvSpPr>
          <p:nvPr>
            <p:ph sz="half" idx="2"/>
          </p:nvPr>
        </p:nvSpPr>
        <p:spPr>
          <a:xfrm>
            <a:off x="5918843" y="1586551"/>
            <a:ext cx="5225537" cy="4556015"/>
          </a:xfrm>
        </p:spPr>
        <p:txBody>
          <a:bodyPr>
            <a:normAutofit/>
          </a:bodyPr>
          <a:lstStyle/>
          <a:p>
            <a:pPr marL="45720" indent="0">
              <a:buNone/>
            </a:pPr>
            <a:endParaRPr lang="en-US" sz="1800" dirty="0">
              <a:solidFill>
                <a:schemeClr val="tx1"/>
              </a:solidFill>
              <a:latin typeface="Aptos" panose="020B0004020202020204" pitchFamily="34" charset="0"/>
            </a:endParaRPr>
          </a:p>
          <a:p>
            <a:pPr marL="45720" indent="0">
              <a:buNone/>
            </a:pPr>
            <a:r>
              <a:rPr lang="en-US" sz="1800" b="1" dirty="0">
                <a:solidFill>
                  <a:schemeClr val="tx1"/>
                </a:solidFill>
                <a:latin typeface="Aptos" panose="020B0004020202020204" pitchFamily="34" charset="0"/>
              </a:rPr>
              <a:t>Job Fairs</a:t>
            </a:r>
            <a:r>
              <a:rPr lang="en-US" sz="1800" dirty="0">
                <a:solidFill>
                  <a:schemeClr val="tx1"/>
                </a:solidFill>
                <a:latin typeface="Aptos" panose="020B0004020202020204" pitchFamily="34" charset="0"/>
              </a:rPr>
              <a:t> in the region tend to not be well advertised and often are targeted at small focus groups, such as students.  SREC staff have developed a list of regional fairs and will be coordinating with coalition members about the resource.  SREC did provide a job fair at the SREC Summit October 2024.  </a:t>
            </a:r>
          </a:p>
          <a:p>
            <a:endParaRPr lang="en-US" sz="1800" dirty="0">
              <a:solidFill>
                <a:schemeClr val="tx1"/>
              </a:solidFill>
              <a:highlight>
                <a:srgbClr val="FFFF00"/>
              </a:highlight>
              <a:latin typeface="Aptos" panose="020B0004020202020204" pitchFamily="34" charset="0"/>
            </a:endParaRPr>
          </a:p>
          <a:p>
            <a:pPr marL="45720" indent="0">
              <a:buNone/>
            </a:pPr>
            <a:r>
              <a:rPr lang="en-US" sz="1800" b="1" dirty="0">
                <a:solidFill>
                  <a:schemeClr val="tx1"/>
                </a:solidFill>
                <a:latin typeface="Aptos" panose="020B0004020202020204" pitchFamily="34" charset="0"/>
              </a:rPr>
              <a:t>Resource Fair </a:t>
            </a:r>
            <a:r>
              <a:rPr lang="en-US" sz="1800" dirty="0">
                <a:solidFill>
                  <a:schemeClr val="tx1"/>
                </a:solidFill>
                <a:latin typeface="Aptos" panose="020B0004020202020204" pitchFamily="34" charset="0"/>
              </a:rPr>
              <a:t>Exploring ideas for resource fairs in Ketchikan and Sitka. Goal is a resource fair in Sitka, Alaska in Spring 2025 and Ketchikan in Fall 2025. Also exploring options for a second Juneau Summit, in 2026.</a:t>
            </a:r>
          </a:p>
          <a:p>
            <a:pPr marL="274320" lvl="1" indent="0">
              <a:buNone/>
            </a:pPr>
            <a:endParaRPr lang="en-US" dirty="0">
              <a:solidFill>
                <a:schemeClr val="tx1"/>
              </a:solidFill>
            </a:endParaRPr>
          </a:p>
        </p:txBody>
      </p:sp>
      <p:pic>
        <p:nvPicPr>
          <p:cNvPr id="5" name="Picture 4" descr="A green and yellow logo&#10;&#10;Description automatically generated">
            <a:extLst>
              <a:ext uri="{FF2B5EF4-FFF2-40B4-BE49-F238E27FC236}">
                <a16:creationId xmlns:a16="http://schemas.microsoft.com/office/drawing/2014/main" id="{B155AE37-5B48-361D-363C-7E514B00176B}"/>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240793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1849-9971-3D35-A3CC-71A8F2F305FD}"/>
              </a:ext>
            </a:extLst>
          </p:cNvPr>
          <p:cNvSpPr>
            <a:spLocks noGrp="1"/>
          </p:cNvSpPr>
          <p:nvPr>
            <p:ph type="title"/>
          </p:nvPr>
        </p:nvSpPr>
        <p:spPr>
          <a:xfrm>
            <a:off x="1158446" y="357316"/>
            <a:ext cx="9875520" cy="1356360"/>
          </a:xfrm>
        </p:spPr>
        <p:txBody>
          <a:bodyPr/>
          <a:lstStyle/>
          <a:p>
            <a:r>
              <a:rPr lang="en-US">
                <a:solidFill>
                  <a:schemeClr val="tx1"/>
                </a:solidFill>
              </a:rPr>
              <a:t>Rate Review</a:t>
            </a:r>
            <a:endParaRPr lang="en-US"/>
          </a:p>
        </p:txBody>
      </p:sp>
      <p:pic>
        <p:nvPicPr>
          <p:cNvPr id="5" name="Picture 4" descr="A green and yellow logo&#10;&#10;Description automatically generated">
            <a:extLst>
              <a:ext uri="{FF2B5EF4-FFF2-40B4-BE49-F238E27FC236}">
                <a16:creationId xmlns:a16="http://schemas.microsoft.com/office/drawing/2014/main" id="{2435BF81-51F2-1773-E431-7BA921DB0770}"/>
              </a:ext>
            </a:extLst>
          </p:cNvPr>
          <p:cNvPicPr>
            <a:picLocks noChangeAspect="1"/>
          </p:cNvPicPr>
          <p:nvPr/>
        </p:nvPicPr>
        <p:blipFill>
          <a:blip r:embed="rId2"/>
          <a:stretch>
            <a:fillRect/>
          </a:stretch>
        </p:blipFill>
        <p:spPr>
          <a:xfrm>
            <a:off x="10828867" y="5849917"/>
            <a:ext cx="931335" cy="585299"/>
          </a:xfrm>
          <a:prstGeom prst="rect">
            <a:avLst/>
          </a:prstGeom>
        </p:spPr>
      </p:pic>
      <p:sp>
        <p:nvSpPr>
          <p:cNvPr id="6" name="TextBox 5">
            <a:extLst>
              <a:ext uri="{FF2B5EF4-FFF2-40B4-BE49-F238E27FC236}">
                <a16:creationId xmlns:a16="http://schemas.microsoft.com/office/drawing/2014/main" id="{12D16ACC-1D2A-CFF6-8557-69C7D941EB94}"/>
              </a:ext>
            </a:extLst>
          </p:cNvPr>
          <p:cNvSpPr txBox="1"/>
          <p:nvPr/>
        </p:nvSpPr>
        <p:spPr>
          <a:xfrm>
            <a:off x="1173477" y="2000483"/>
            <a:ext cx="9870375" cy="1477328"/>
          </a:xfrm>
          <a:prstGeom prst="rect">
            <a:avLst/>
          </a:prstGeom>
          <a:noFill/>
        </p:spPr>
        <p:txBody>
          <a:bodyPr wrap="square" lIns="91440" tIns="45720" rIns="91440" bIns="45720" rtlCol="0" anchor="t">
            <a:spAutoFit/>
          </a:bodyPr>
          <a:lstStyle/>
          <a:p>
            <a:r>
              <a:rPr lang="en-US" sz="1800" b="1" dirty="0">
                <a:latin typeface="Aptos"/>
              </a:rPr>
              <a:t>Rate Review: </a:t>
            </a:r>
            <a:r>
              <a:rPr lang="en-US" sz="1800" dirty="0">
                <a:latin typeface="Aptos"/>
              </a:rPr>
              <a:t>SREC members have met several times with Sandra Heffern, regarding conducting a private Medicaid rate review to determine the feasibility of providers to offer Personal Care Services especially </a:t>
            </a:r>
            <a:r>
              <a:rPr lang="en-US" dirty="0">
                <a:latin typeface="Aptos"/>
              </a:rPr>
              <a:t>for business development</a:t>
            </a:r>
            <a:r>
              <a:rPr lang="en-US" sz="1800" dirty="0">
                <a:latin typeface="Aptos"/>
              </a:rPr>
              <a:t>. Some agencies involved are conducting a </a:t>
            </a:r>
            <a:r>
              <a:rPr lang="en-US" dirty="0">
                <a:latin typeface="Aptos"/>
              </a:rPr>
              <a:t>concurrent</a:t>
            </a:r>
            <a:r>
              <a:rPr lang="en-US" sz="1800" dirty="0">
                <a:latin typeface="Aptos"/>
              </a:rPr>
              <a:t> SOA rate review of total services.  The proposal is still being negotiated.</a:t>
            </a:r>
          </a:p>
          <a:p>
            <a:endParaRPr lang="en-US" dirty="0"/>
          </a:p>
        </p:txBody>
      </p:sp>
    </p:spTree>
    <p:extLst>
      <p:ext uri="{BB962C8B-B14F-4D97-AF65-F5344CB8AC3E}">
        <p14:creationId xmlns:p14="http://schemas.microsoft.com/office/powerpoint/2010/main" val="45506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036365F-9194-D53A-7669-F9B69882C521}"/>
              </a:ext>
            </a:extLst>
          </p:cNvPr>
          <p:cNvSpPr>
            <a:spLocks noGrp="1"/>
          </p:cNvSpPr>
          <p:nvPr>
            <p:ph type="ctrTitle"/>
          </p:nvPr>
        </p:nvSpPr>
        <p:spPr>
          <a:xfrm>
            <a:off x="1109980" y="4208424"/>
            <a:ext cx="9966960" cy="1325880"/>
          </a:xfrm>
        </p:spPr>
        <p:txBody>
          <a:bodyPr>
            <a:normAutofit fontScale="90000"/>
          </a:bodyPr>
          <a:lstStyle/>
          <a:p>
            <a:r>
              <a:rPr lang="en-US" sz="4600" b="1">
                <a:effectLst/>
                <a:latin typeface="Aptos" panose="020B0004020202020204" pitchFamily="34" charset="0"/>
                <a:ea typeface="Times New Roman" panose="02020603050405020304" pitchFamily="18" charset="0"/>
              </a:rPr>
              <a:t>Any Surprises or Learnings to Date </a:t>
            </a:r>
            <a:br>
              <a:rPr lang="en-US" sz="4600">
                <a:effectLst/>
                <a:latin typeface="Calibri" panose="020F0502020204030204" pitchFamily="34" charset="0"/>
                <a:ea typeface="Aptos" panose="020B0004020202020204" pitchFamily="34" charset="0"/>
              </a:rPr>
            </a:br>
            <a:endParaRPr lang="en-US" sz="4600"/>
          </a:p>
        </p:txBody>
      </p:sp>
      <p:sp>
        <p:nvSpPr>
          <p:cNvPr id="11" name="Rectangle 10">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close-up of a logo&#10;&#10;Description automatically generated">
            <a:extLst>
              <a:ext uri="{FF2B5EF4-FFF2-40B4-BE49-F238E27FC236}">
                <a16:creationId xmlns:a16="http://schemas.microsoft.com/office/drawing/2014/main" id="{842F6DF3-69DF-CF0F-FFEC-86707C508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87" y="728472"/>
            <a:ext cx="8409205" cy="3027316"/>
          </a:xfrm>
          <a:prstGeom prst="rect">
            <a:avLst/>
          </a:prstGeom>
        </p:spPr>
      </p:pic>
      <p:pic>
        <p:nvPicPr>
          <p:cNvPr id="2" name="Picture 1" descr="A green and yellow logo&#10;&#10;Description automatically generated">
            <a:extLst>
              <a:ext uri="{FF2B5EF4-FFF2-40B4-BE49-F238E27FC236}">
                <a16:creationId xmlns:a16="http://schemas.microsoft.com/office/drawing/2014/main" id="{798696D7-12ED-FC38-8320-77B160529AB8}"/>
              </a:ext>
            </a:extLst>
          </p:cNvPr>
          <p:cNvPicPr>
            <a:picLocks noChangeAspect="1"/>
          </p:cNvPicPr>
          <p:nvPr/>
        </p:nvPicPr>
        <p:blipFill>
          <a:blip r:embed="rId3"/>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114753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58BB-200B-EFC2-DC48-3B9A16E620D9}"/>
              </a:ext>
            </a:extLst>
          </p:cNvPr>
          <p:cNvSpPr>
            <a:spLocks noGrp="1"/>
          </p:cNvSpPr>
          <p:nvPr>
            <p:ph type="title"/>
          </p:nvPr>
        </p:nvSpPr>
        <p:spPr/>
        <p:txBody>
          <a:bodyPr/>
          <a:lstStyle/>
          <a:p>
            <a:r>
              <a:rPr lang="en-US" sz="4400" b="1">
                <a:solidFill>
                  <a:schemeClr val="tx1"/>
                </a:solidFill>
                <a:effectLst/>
                <a:latin typeface="Aptos" panose="020B0004020202020204" pitchFamily="34" charset="0"/>
                <a:ea typeface="Times New Roman" panose="02020603050405020304" pitchFamily="18" charset="0"/>
              </a:rPr>
              <a:t>Hearing from the Facilities </a:t>
            </a:r>
            <a:endParaRPr lang="en-US">
              <a:latin typeface="Aptos" panose="020B0004020202020204" pitchFamily="34" charset="0"/>
            </a:endParaRPr>
          </a:p>
        </p:txBody>
      </p:sp>
      <p:sp>
        <p:nvSpPr>
          <p:cNvPr id="3" name="Content Placeholder 2">
            <a:extLst>
              <a:ext uri="{FF2B5EF4-FFF2-40B4-BE49-F238E27FC236}">
                <a16:creationId xmlns:a16="http://schemas.microsoft.com/office/drawing/2014/main" id="{59ACFA84-F89E-7B5F-C1F0-B9D3419ECB59}"/>
              </a:ext>
            </a:extLst>
          </p:cNvPr>
          <p:cNvSpPr>
            <a:spLocks noGrp="1"/>
          </p:cNvSpPr>
          <p:nvPr>
            <p:ph sz="half" idx="1"/>
          </p:nvPr>
        </p:nvSpPr>
        <p:spPr/>
        <p:txBody>
          <a:bodyPr>
            <a:normAutofit/>
          </a:bodyPr>
          <a:lstStyle/>
          <a:p>
            <a:pPr marL="45720" indent="0">
              <a:buNone/>
            </a:pPr>
            <a:r>
              <a:rPr lang="en-US" sz="1800" b="1">
                <a:solidFill>
                  <a:schemeClr val="tx1"/>
                </a:solidFill>
                <a:latin typeface="Aptos" panose="020B0004020202020204" pitchFamily="34" charset="0"/>
              </a:rPr>
              <a:t>Southeast Alaska Eldercare Survey, </a:t>
            </a:r>
            <a:r>
              <a:rPr lang="en-US" sz="1800">
                <a:solidFill>
                  <a:schemeClr val="tx1"/>
                </a:solidFill>
                <a:latin typeface="Aptos" panose="020B0004020202020204" pitchFamily="34" charset="0"/>
              </a:rPr>
              <a:t>SREC conducted a workforce needs survey June-Oct 2024 of regional eldercare providers.</a:t>
            </a:r>
          </a:p>
          <a:p>
            <a:pPr marL="45720" indent="0">
              <a:buNone/>
            </a:pPr>
            <a:endParaRPr lang="en-US" sz="1800">
              <a:solidFill>
                <a:schemeClr val="tx1"/>
              </a:solidFill>
              <a:latin typeface="Aptos" panose="020B0004020202020204" pitchFamily="34" charset="0"/>
            </a:endParaRPr>
          </a:p>
          <a:p>
            <a:pPr lvl="1"/>
            <a:r>
              <a:rPr lang="en-US" sz="1800">
                <a:solidFill>
                  <a:schemeClr val="tx1"/>
                </a:solidFill>
                <a:latin typeface="Aptos" panose="020B0004020202020204" pitchFamily="34" charset="0"/>
              </a:rPr>
              <a:t>Responses received from 16 agencies Assisted Living Home (7), Skilled Nursing Home (3), Home Health Care (4), and in-home care agency providers (2) located in Juneau, Haines, Metlakatla, Ketchikan, Petersburg, Sitka and Wrangell.</a:t>
            </a:r>
          </a:p>
          <a:p>
            <a:pPr marL="274320" lvl="1" indent="0">
              <a:buNone/>
            </a:pPr>
            <a:endParaRPr lang="en-US">
              <a:solidFill>
                <a:schemeClr val="tx1"/>
              </a:solidFill>
            </a:endParaRPr>
          </a:p>
          <a:p>
            <a:endParaRPr lang="en-US"/>
          </a:p>
        </p:txBody>
      </p:sp>
      <p:sp>
        <p:nvSpPr>
          <p:cNvPr id="4" name="Content Placeholder 3">
            <a:extLst>
              <a:ext uri="{FF2B5EF4-FFF2-40B4-BE49-F238E27FC236}">
                <a16:creationId xmlns:a16="http://schemas.microsoft.com/office/drawing/2014/main" id="{95FB3FBE-3D26-A73F-B453-8C9489741831}"/>
              </a:ext>
            </a:extLst>
          </p:cNvPr>
          <p:cNvSpPr>
            <a:spLocks noGrp="1"/>
          </p:cNvSpPr>
          <p:nvPr>
            <p:ph sz="half" idx="2"/>
          </p:nvPr>
        </p:nvSpPr>
        <p:spPr/>
        <p:txBody>
          <a:bodyPr>
            <a:normAutofit/>
          </a:bodyPr>
          <a:lstStyle/>
          <a:p>
            <a:endParaRPr lang="en-US" b="1">
              <a:solidFill>
                <a:schemeClr val="tx1"/>
              </a:solidFill>
            </a:endParaRPr>
          </a:p>
          <a:p>
            <a:pPr marL="274320" lvl="1" indent="0">
              <a:buNone/>
            </a:pPr>
            <a:r>
              <a:rPr lang="en-US">
                <a:solidFill>
                  <a:schemeClr val="tx1"/>
                </a:solidFill>
              </a:rPr>
              <a:t>.</a:t>
            </a:r>
          </a:p>
          <a:p>
            <a:endParaRPr lang="en-US"/>
          </a:p>
        </p:txBody>
      </p:sp>
      <p:pic>
        <p:nvPicPr>
          <p:cNvPr id="5" name="Picture 4">
            <a:extLst>
              <a:ext uri="{FF2B5EF4-FFF2-40B4-BE49-F238E27FC236}">
                <a16:creationId xmlns:a16="http://schemas.microsoft.com/office/drawing/2014/main" id="{55242C67-36F0-0B3E-7574-DCE43C9EA1B8}"/>
              </a:ext>
            </a:extLst>
          </p:cNvPr>
          <p:cNvPicPr>
            <a:picLocks noChangeAspect="1"/>
          </p:cNvPicPr>
          <p:nvPr/>
        </p:nvPicPr>
        <p:blipFill>
          <a:blip r:embed="rId2"/>
          <a:stretch>
            <a:fillRect/>
          </a:stretch>
        </p:blipFill>
        <p:spPr>
          <a:xfrm>
            <a:off x="5924389" y="1773552"/>
            <a:ext cx="4505738" cy="4591054"/>
          </a:xfrm>
          <a:prstGeom prst="rect">
            <a:avLst/>
          </a:prstGeom>
          <a:solidFill>
            <a:srgbClr val="000000">
              <a:shade val="95000"/>
            </a:srgbClr>
          </a:solidFill>
          <a:ln w="28575" cap="sq">
            <a:solidFill>
              <a:srgbClr val="0B5B4B"/>
            </a:solidFill>
            <a:miter lim="800000"/>
          </a:ln>
          <a:effectLst>
            <a:outerShdw blurRad="254000" dist="190500" dir="2700000" sy="90000" algn="bl" rotWithShape="0">
              <a:srgbClr val="000000">
                <a:alpha val="40000"/>
              </a:srgbClr>
            </a:outerShdw>
          </a:effectLst>
        </p:spPr>
      </p:pic>
      <p:pic>
        <p:nvPicPr>
          <p:cNvPr id="6" name="Picture 5">
            <a:extLst>
              <a:ext uri="{FF2B5EF4-FFF2-40B4-BE49-F238E27FC236}">
                <a16:creationId xmlns:a16="http://schemas.microsoft.com/office/drawing/2014/main" id="{FE7E3FE9-8E1B-DE57-C7CD-AAF190FA7480}"/>
              </a:ext>
            </a:extLst>
          </p:cNvPr>
          <p:cNvPicPr>
            <a:picLocks noChangeAspect="1"/>
          </p:cNvPicPr>
          <p:nvPr/>
        </p:nvPicPr>
        <p:blipFill>
          <a:blip r:embed="rId3"/>
          <a:stretch>
            <a:fillRect/>
          </a:stretch>
        </p:blipFill>
        <p:spPr>
          <a:xfrm>
            <a:off x="9607572" y="1773552"/>
            <a:ext cx="1933469" cy="1360306"/>
          </a:xfrm>
          <a:prstGeom prst="rect">
            <a:avLst/>
          </a:prstGeom>
          <a:ln w="28575">
            <a:solidFill>
              <a:srgbClr val="0B5B4B"/>
            </a:solidFill>
          </a:ln>
        </p:spPr>
      </p:pic>
      <p:pic>
        <p:nvPicPr>
          <p:cNvPr id="7" name="Picture 6" descr="A green and yellow logo&#10;&#10;Description automatically generated">
            <a:extLst>
              <a:ext uri="{FF2B5EF4-FFF2-40B4-BE49-F238E27FC236}">
                <a16:creationId xmlns:a16="http://schemas.microsoft.com/office/drawing/2014/main" id="{E9ABFA0D-9634-85B2-8C5D-62FA5D17C9E7}"/>
              </a:ext>
            </a:extLst>
          </p:cNvPr>
          <p:cNvPicPr>
            <a:picLocks noChangeAspect="1"/>
          </p:cNvPicPr>
          <p:nvPr/>
        </p:nvPicPr>
        <p:blipFill>
          <a:blip r:embed="rId4"/>
          <a:stretch>
            <a:fillRect/>
          </a:stretch>
        </p:blipFill>
        <p:spPr>
          <a:xfrm>
            <a:off x="10922584" y="5879550"/>
            <a:ext cx="931335" cy="585299"/>
          </a:xfrm>
          <a:prstGeom prst="rect">
            <a:avLst/>
          </a:prstGeom>
        </p:spPr>
      </p:pic>
    </p:spTree>
    <p:extLst>
      <p:ext uri="{BB962C8B-B14F-4D97-AF65-F5344CB8AC3E}">
        <p14:creationId xmlns:p14="http://schemas.microsoft.com/office/powerpoint/2010/main" val="309520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0B9E-981C-9ECC-2719-C536587FFF37}"/>
              </a:ext>
            </a:extLst>
          </p:cNvPr>
          <p:cNvSpPr>
            <a:spLocks noGrp="1"/>
          </p:cNvSpPr>
          <p:nvPr>
            <p:ph type="title"/>
          </p:nvPr>
        </p:nvSpPr>
        <p:spPr>
          <a:xfrm>
            <a:off x="914657" y="424249"/>
            <a:ext cx="10361295" cy="1356360"/>
          </a:xfrm>
        </p:spPr>
        <p:txBody>
          <a:bodyPr/>
          <a:lstStyle/>
          <a:p>
            <a:r>
              <a:rPr lang="en-US" b="1">
                <a:solidFill>
                  <a:schemeClr val="tx1"/>
                </a:solidFill>
                <a:latin typeface="Aptos" panose="020B0004020202020204" pitchFamily="34" charset="0"/>
              </a:rPr>
              <a:t>The Workforce Demand is Relentless</a:t>
            </a:r>
          </a:p>
        </p:txBody>
      </p:sp>
      <p:sp>
        <p:nvSpPr>
          <p:cNvPr id="3" name="Content Placeholder 2">
            <a:extLst>
              <a:ext uri="{FF2B5EF4-FFF2-40B4-BE49-F238E27FC236}">
                <a16:creationId xmlns:a16="http://schemas.microsoft.com/office/drawing/2014/main" id="{66224874-794B-5FF6-3EEC-FB7D247DD8B2}"/>
              </a:ext>
            </a:extLst>
          </p:cNvPr>
          <p:cNvSpPr>
            <a:spLocks noGrp="1"/>
          </p:cNvSpPr>
          <p:nvPr>
            <p:ph sz="half" idx="1"/>
          </p:nvPr>
        </p:nvSpPr>
        <p:spPr>
          <a:xfrm>
            <a:off x="1143000" y="1782147"/>
            <a:ext cx="4754880" cy="4298612"/>
          </a:xfrm>
        </p:spPr>
        <p:txBody>
          <a:bodyPr>
            <a:normAutofit lnSpcReduction="10000"/>
          </a:bodyPr>
          <a:lstStyle/>
          <a:p>
            <a:pPr marL="274320" lvl="1" indent="0">
              <a:buNone/>
            </a:pPr>
            <a:endParaRPr lang="en-US" sz="1800" b="1">
              <a:solidFill>
                <a:schemeClr val="tx1"/>
              </a:solidFill>
              <a:latin typeface="Aptos" panose="020B0004020202020204" pitchFamily="34" charset="0"/>
            </a:endParaRPr>
          </a:p>
          <a:p>
            <a:pPr lvl="1"/>
            <a:r>
              <a:rPr lang="en-US" sz="1800">
                <a:solidFill>
                  <a:schemeClr val="tx1"/>
                </a:solidFill>
                <a:latin typeface="Aptos" panose="020B0004020202020204" pitchFamily="34" charset="0"/>
              </a:rPr>
              <a:t>62% of providers are providing the same level of care as they did 2 years ago, 25% are providing more options.</a:t>
            </a:r>
          </a:p>
          <a:p>
            <a:pPr marL="274320" lvl="1" indent="0">
              <a:buNone/>
            </a:pPr>
            <a:endParaRPr lang="en-US" sz="1800">
              <a:solidFill>
                <a:schemeClr val="tx1"/>
              </a:solidFill>
              <a:latin typeface="Aptos" panose="020B0004020202020204" pitchFamily="34" charset="0"/>
            </a:endParaRPr>
          </a:p>
          <a:p>
            <a:pPr marL="274320" lvl="1" indent="0">
              <a:buNone/>
            </a:pPr>
            <a:endParaRPr lang="en-US" sz="1800">
              <a:solidFill>
                <a:schemeClr val="tx1"/>
              </a:solidFill>
              <a:latin typeface="Aptos" panose="020B0004020202020204" pitchFamily="34" charset="0"/>
            </a:endParaRPr>
          </a:p>
          <a:p>
            <a:pPr lvl="1"/>
            <a:r>
              <a:rPr lang="en-US" sz="1800">
                <a:solidFill>
                  <a:schemeClr val="tx1"/>
                </a:solidFill>
                <a:latin typeface="Aptos" panose="020B0004020202020204" pitchFamily="34" charset="0"/>
              </a:rPr>
              <a:t>78% reported a decrease in the number of employees in the last 2 years.</a:t>
            </a:r>
          </a:p>
          <a:p>
            <a:pPr marL="45720" indent="0">
              <a:buNone/>
            </a:pPr>
            <a:endParaRPr lang="en-US"/>
          </a:p>
        </p:txBody>
      </p:sp>
      <p:sp>
        <p:nvSpPr>
          <p:cNvPr id="4" name="Content Placeholder 3">
            <a:extLst>
              <a:ext uri="{FF2B5EF4-FFF2-40B4-BE49-F238E27FC236}">
                <a16:creationId xmlns:a16="http://schemas.microsoft.com/office/drawing/2014/main" id="{F8B7849D-595A-9E67-6BD9-A4401A60E313}"/>
              </a:ext>
            </a:extLst>
          </p:cNvPr>
          <p:cNvSpPr>
            <a:spLocks noGrp="1"/>
          </p:cNvSpPr>
          <p:nvPr>
            <p:ph sz="half" idx="2"/>
          </p:nvPr>
        </p:nvSpPr>
        <p:spPr/>
        <p:txBody>
          <a:bodyPr>
            <a:normAutofit lnSpcReduction="10000"/>
          </a:bodyPr>
          <a:lstStyle/>
          <a:p>
            <a:r>
              <a:rPr lang="en-US" sz="1800">
                <a:solidFill>
                  <a:schemeClr val="tx1"/>
                </a:solidFill>
                <a:latin typeface="Aptos" panose="020B0004020202020204" pitchFamily="34" charset="0"/>
              </a:rPr>
              <a:t>100% of providers rated the market for in-home care services as, in severe need and demand.</a:t>
            </a:r>
          </a:p>
          <a:p>
            <a:r>
              <a:rPr lang="en-US" sz="1800">
                <a:solidFill>
                  <a:schemeClr val="tx1"/>
                </a:solidFill>
                <a:latin typeface="Aptos" panose="020B0004020202020204" pitchFamily="34" charset="0"/>
              </a:rPr>
              <a:t>100% reported having trouble attracting and securing staff.</a:t>
            </a:r>
          </a:p>
          <a:p>
            <a:r>
              <a:rPr lang="en-US" sz="1800">
                <a:solidFill>
                  <a:schemeClr val="tx1"/>
                </a:solidFill>
                <a:latin typeface="Aptos" panose="020B0004020202020204" pitchFamily="34" charset="0"/>
              </a:rPr>
              <a:t>100% of providers responded that they require more employees to support senior aging in place.</a:t>
            </a:r>
          </a:p>
          <a:p>
            <a:pPr marL="45720" indent="0">
              <a:buNone/>
            </a:pPr>
            <a:endParaRPr lang="en-US" sz="1800">
              <a:solidFill>
                <a:schemeClr val="tx1"/>
              </a:solidFill>
              <a:latin typeface="Aptos" panose="020B0004020202020204" pitchFamily="34" charset="0"/>
            </a:endParaRPr>
          </a:p>
          <a:p>
            <a:pPr marL="45720" indent="0">
              <a:buNone/>
            </a:pPr>
            <a:endParaRPr lang="en-US" sz="1800">
              <a:solidFill>
                <a:schemeClr val="tx1"/>
              </a:solidFill>
              <a:latin typeface="Aptos" panose="020B0004020202020204" pitchFamily="34" charset="0"/>
            </a:endParaRPr>
          </a:p>
          <a:p>
            <a:pPr marL="45720" indent="0">
              <a:buNone/>
            </a:pPr>
            <a:endParaRPr lang="en-US" sz="1800">
              <a:solidFill>
                <a:schemeClr val="tx1"/>
              </a:solidFill>
              <a:latin typeface="Aptos" panose="020B0004020202020204" pitchFamily="34" charset="0"/>
            </a:endParaRPr>
          </a:p>
          <a:p>
            <a:pPr marL="45720" indent="0">
              <a:buNone/>
            </a:pPr>
            <a:r>
              <a:rPr lang="en-US" sz="1800">
                <a:solidFill>
                  <a:schemeClr val="tx1"/>
                </a:solidFill>
                <a:latin typeface="Aptos" panose="020B0004020202020204" pitchFamily="34" charset="0"/>
              </a:rPr>
              <a:t>(JEDC, Southeast Alaska Eldercare Survey 2024)</a:t>
            </a:r>
            <a:endParaRPr lang="en-US" sz="1800">
              <a:latin typeface="Aptos" panose="020B0004020202020204" pitchFamily="34" charset="0"/>
            </a:endParaRPr>
          </a:p>
        </p:txBody>
      </p:sp>
      <p:pic>
        <p:nvPicPr>
          <p:cNvPr id="5" name="Picture 4" descr="A green and yellow logo&#10;&#10;Description automatically generated">
            <a:extLst>
              <a:ext uri="{FF2B5EF4-FFF2-40B4-BE49-F238E27FC236}">
                <a16:creationId xmlns:a16="http://schemas.microsoft.com/office/drawing/2014/main" id="{6C4EF1CB-266A-D8F5-33F1-C1DD2F67A286}"/>
              </a:ext>
            </a:extLst>
          </p:cNvPr>
          <p:cNvPicPr>
            <a:picLocks noChangeAspect="1"/>
          </p:cNvPicPr>
          <p:nvPr/>
        </p:nvPicPr>
        <p:blipFill>
          <a:blip r:embed="rId3"/>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346023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0A4C-90C9-A532-F76D-F72251697582}"/>
              </a:ext>
            </a:extLst>
          </p:cNvPr>
          <p:cNvSpPr>
            <a:spLocks noGrp="1"/>
          </p:cNvSpPr>
          <p:nvPr>
            <p:ph type="title"/>
          </p:nvPr>
        </p:nvSpPr>
        <p:spPr>
          <a:xfrm>
            <a:off x="223935" y="285751"/>
            <a:ext cx="11700587" cy="839068"/>
          </a:xfrm>
        </p:spPr>
        <p:txBody>
          <a:bodyPr>
            <a:noAutofit/>
          </a:bodyPr>
          <a:lstStyle/>
          <a:p>
            <a:r>
              <a:rPr lang="en-US" sz="4000" b="1">
                <a:solidFill>
                  <a:schemeClr val="tx1"/>
                </a:solidFill>
                <a:latin typeface="Aptos" panose="020B0004020202020204" pitchFamily="34" charset="0"/>
              </a:rPr>
              <a:t>For Everyone Served, Someone is Awaiting Help</a:t>
            </a:r>
          </a:p>
        </p:txBody>
      </p:sp>
      <p:sp>
        <p:nvSpPr>
          <p:cNvPr id="3" name="Content Placeholder 2">
            <a:extLst>
              <a:ext uri="{FF2B5EF4-FFF2-40B4-BE49-F238E27FC236}">
                <a16:creationId xmlns:a16="http://schemas.microsoft.com/office/drawing/2014/main" id="{0806CD86-1714-FD8F-8924-E87AE3CB0BD6}"/>
              </a:ext>
            </a:extLst>
          </p:cNvPr>
          <p:cNvSpPr>
            <a:spLocks noGrp="1"/>
          </p:cNvSpPr>
          <p:nvPr>
            <p:ph sz="half" idx="1"/>
          </p:nvPr>
        </p:nvSpPr>
        <p:spPr/>
        <p:txBody>
          <a:bodyPr>
            <a:normAutofit/>
          </a:bodyPr>
          <a:lstStyle/>
          <a:p>
            <a:pPr marL="274320" lvl="1" indent="0">
              <a:buNone/>
            </a:pPr>
            <a:endParaRPr lang="en-US">
              <a:solidFill>
                <a:schemeClr val="tx1"/>
              </a:solidFill>
            </a:endParaRPr>
          </a:p>
          <a:p>
            <a:pPr marL="45720" indent="0">
              <a:buNone/>
            </a:pPr>
            <a:endParaRPr lang="en-US">
              <a:solidFill>
                <a:schemeClr val="tx1"/>
              </a:solidFill>
            </a:endParaRPr>
          </a:p>
        </p:txBody>
      </p:sp>
      <p:sp>
        <p:nvSpPr>
          <p:cNvPr id="7" name="Rectangle 6">
            <a:extLst>
              <a:ext uri="{FF2B5EF4-FFF2-40B4-BE49-F238E27FC236}">
                <a16:creationId xmlns:a16="http://schemas.microsoft.com/office/drawing/2014/main" id="{0FC641CA-6E50-6F72-6044-3CF9679F245F}"/>
              </a:ext>
            </a:extLst>
          </p:cNvPr>
          <p:cNvSpPr/>
          <p:nvPr/>
        </p:nvSpPr>
        <p:spPr>
          <a:xfrm>
            <a:off x="824313" y="4164568"/>
            <a:ext cx="4754880" cy="2038350"/>
          </a:xfrm>
          <a:prstGeom prst="rect">
            <a:avLst/>
          </a:prstGeom>
          <a:solidFill>
            <a:srgbClr val="FF0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ptos" panose="020B0004020202020204" pitchFamily="34" charset="0"/>
              </a:rPr>
              <a:t>Reported number of seniors on active waiting list (August 2024) for Eldercare support: 256 people</a:t>
            </a:r>
          </a:p>
        </p:txBody>
      </p:sp>
      <p:pic>
        <p:nvPicPr>
          <p:cNvPr id="9" name="Graphic 8" descr="Person in wheelchair outline">
            <a:extLst>
              <a:ext uri="{FF2B5EF4-FFF2-40B4-BE49-F238E27FC236}">
                <a16:creationId xmlns:a16="http://schemas.microsoft.com/office/drawing/2014/main" id="{4BFC2D54-4C72-CA40-A0A1-A40E72557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111426" y="3429000"/>
            <a:ext cx="4760593" cy="2895600"/>
          </a:xfrm>
          <a:prstGeom prst="rect">
            <a:avLst/>
          </a:prstGeom>
        </p:spPr>
      </p:pic>
      <p:pic>
        <p:nvPicPr>
          <p:cNvPr id="15" name="Graphic 14" descr="Universal access outline">
            <a:extLst>
              <a:ext uri="{FF2B5EF4-FFF2-40B4-BE49-F238E27FC236}">
                <a16:creationId xmlns:a16="http://schemas.microsoft.com/office/drawing/2014/main" id="{3260DE17-AC38-7B83-8B5E-C37F2C06CB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9981" y="479065"/>
            <a:ext cx="4041510" cy="4041510"/>
          </a:xfrm>
          <a:prstGeom prst="rect">
            <a:avLst/>
          </a:prstGeom>
        </p:spPr>
      </p:pic>
      <p:sp>
        <p:nvSpPr>
          <p:cNvPr id="16" name="Oval 15">
            <a:extLst>
              <a:ext uri="{FF2B5EF4-FFF2-40B4-BE49-F238E27FC236}">
                <a16:creationId xmlns:a16="http://schemas.microsoft.com/office/drawing/2014/main" id="{2DCE4A0F-FB0D-A132-D36F-28E61FE81E5B}"/>
              </a:ext>
            </a:extLst>
          </p:cNvPr>
          <p:cNvSpPr/>
          <p:nvPr/>
        </p:nvSpPr>
        <p:spPr>
          <a:xfrm>
            <a:off x="5361491" y="1235435"/>
            <a:ext cx="5067300" cy="2284096"/>
          </a:xfrm>
          <a:prstGeom prst="ellipse">
            <a:avLst/>
          </a:prstGeom>
          <a:solidFill>
            <a:srgbClr val="A6E484"/>
          </a:solidFill>
          <a:ln>
            <a:solidFill>
              <a:srgbClr val="0B5B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ptos" panose="020B0004020202020204" pitchFamily="34" charset="0"/>
              </a:rPr>
              <a:t>Currently there are 264+ reported seniors being served by Eldercare providers who responded to the survey</a:t>
            </a:r>
          </a:p>
        </p:txBody>
      </p:sp>
      <p:sp>
        <p:nvSpPr>
          <p:cNvPr id="5" name="TextBox 4">
            <a:extLst>
              <a:ext uri="{FF2B5EF4-FFF2-40B4-BE49-F238E27FC236}">
                <a16:creationId xmlns:a16="http://schemas.microsoft.com/office/drawing/2014/main" id="{15701311-FCE3-6E15-A369-0110099F276F}"/>
              </a:ext>
            </a:extLst>
          </p:cNvPr>
          <p:cNvSpPr txBox="1"/>
          <p:nvPr/>
        </p:nvSpPr>
        <p:spPr>
          <a:xfrm>
            <a:off x="5685966" y="6202918"/>
            <a:ext cx="4906588" cy="369332"/>
          </a:xfrm>
          <a:prstGeom prst="rect">
            <a:avLst/>
          </a:prstGeom>
          <a:noFill/>
        </p:spPr>
        <p:txBody>
          <a:bodyPr wrap="square">
            <a:spAutoFit/>
          </a:bodyPr>
          <a:lstStyle/>
          <a:p>
            <a:r>
              <a:rPr lang="en-US">
                <a:solidFill>
                  <a:schemeClr val="tx1"/>
                </a:solidFill>
                <a:latin typeface="Aptos" panose="020B0004020202020204" pitchFamily="34" charset="0"/>
              </a:rPr>
              <a:t>(JEDC, Southeast Alaska Eldercare Survey 2024)</a:t>
            </a:r>
            <a:endParaRPr lang="en-US">
              <a:latin typeface="Aptos" panose="020B0004020202020204" pitchFamily="34" charset="0"/>
            </a:endParaRPr>
          </a:p>
        </p:txBody>
      </p:sp>
      <p:pic>
        <p:nvPicPr>
          <p:cNvPr id="4" name="Picture 3" descr="A green and yellow logo&#10;&#10;Description automatically generated">
            <a:extLst>
              <a:ext uri="{FF2B5EF4-FFF2-40B4-BE49-F238E27FC236}">
                <a16:creationId xmlns:a16="http://schemas.microsoft.com/office/drawing/2014/main" id="{EE35C498-CEBB-B0F5-3F81-CF1D2F7664B5}"/>
              </a:ext>
            </a:extLst>
          </p:cNvPr>
          <p:cNvPicPr>
            <a:picLocks noChangeAspect="1"/>
          </p:cNvPicPr>
          <p:nvPr/>
        </p:nvPicPr>
        <p:blipFill>
          <a:blip r:embed="rId7"/>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253111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E4-269F-D925-FEAC-3E3BBA962285}"/>
              </a:ext>
            </a:extLst>
          </p:cNvPr>
          <p:cNvSpPr>
            <a:spLocks noGrp="1"/>
          </p:cNvSpPr>
          <p:nvPr>
            <p:ph type="title"/>
          </p:nvPr>
        </p:nvSpPr>
        <p:spPr>
          <a:xfrm>
            <a:off x="486833" y="410528"/>
            <a:ext cx="9875520" cy="961072"/>
          </a:xfrm>
        </p:spPr>
        <p:txBody>
          <a:bodyPr>
            <a:normAutofit fontScale="90000"/>
          </a:bodyPr>
          <a:lstStyle/>
          <a:p>
            <a:r>
              <a:rPr lang="en-US" b="1">
                <a:solidFill>
                  <a:schemeClr val="tx1"/>
                </a:solidFill>
                <a:latin typeface="Aptos" panose="020B0004020202020204" pitchFamily="34" charset="0"/>
              </a:rPr>
              <a:t>Where’s the Quality of Life? </a:t>
            </a:r>
            <a:br>
              <a:rPr lang="en-US" b="1">
                <a:solidFill>
                  <a:schemeClr val="tx1"/>
                </a:solidFill>
                <a:latin typeface="Aptos" panose="020B0004020202020204" pitchFamily="34" charset="0"/>
              </a:rPr>
            </a:br>
            <a:r>
              <a:rPr lang="en-US" b="1">
                <a:solidFill>
                  <a:schemeClr val="tx1"/>
                </a:solidFill>
                <a:latin typeface="Aptos" panose="020B0004020202020204" pitchFamily="34" charset="0"/>
              </a:rPr>
              <a:t>When a Third Could Go Home</a:t>
            </a:r>
          </a:p>
        </p:txBody>
      </p:sp>
      <p:sp>
        <p:nvSpPr>
          <p:cNvPr id="3" name="Content Placeholder 2">
            <a:extLst>
              <a:ext uri="{FF2B5EF4-FFF2-40B4-BE49-F238E27FC236}">
                <a16:creationId xmlns:a16="http://schemas.microsoft.com/office/drawing/2014/main" id="{CE820FF2-DF5D-683D-D8A8-3058B0CC2E78}"/>
              </a:ext>
            </a:extLst>
          </p:cNvPr>
          <p:cNvSpPr>
            <a:spLocks noGrp="1"/>
          </p:cNvSpPr>
          <p:nvPr>
            <p:ph sz="half" idx="1"/>
          </p:nvPr>
        </p:nvSpPr>
        <p:spPr>
          <a:xfrm>
            <a:off x="709127" y="2057399"/>
            <a:ext cx="5188753" cy="4023360"/>
          </a:xfrm>
        </p:spPr>
        <p:txBody>
          <a:bodyPr>
            <a:normAutofit/>
          </a:bodyPr>
          <a:lstStyle/>
          <a:p>
            <a:pPr marL="45720" indent="0">
              <a:buNone/>
            </a:pPr>
            <a:r>
              <a:rPr lang="en-US" sz="1800">
                <a:solidFill>
                  <a:schemeClr val="tx1"/>
                </a:solidFill>
                <a:latin typeface="Aptos" panose="020B0004020202020204" pitchFamily="34" charset="0"/>
              </a:rPr>
              <a:t>Reported number of facility residents</a:t>
            </a:r>
          </a:p>
          <a:p>
            <a:pPr lvl="1"/>
            <a:r>
              <a:rPr lang="en-US" sz="1800">
                <a:solidFill>
                  <a:schemeClr val="tx1"/>
                </a:solidFill>
                <a:latin typeface="Aptos" panose="020B0004020202020204" pitchFamily="34" charset="0"/>
              </a:rPr>
              <a:t> Level III (up to 24- hour regular care): 96+ people</a:t>
            </a:r>
          </a:p>
          <a:p>
            <a:pPr lvl="1"/>
            <a:r>
              <a:rPr lang="en-US" sz="1800">
                <a:solidFill>
                  <a:schemeClr val="tx1"/>
                </a:solidFill>
                <a:latin typeface="Aptos" panose="020B0004020202020204" pitchFamily="34" charset="0"/>
              </a:rPr>
              <a:t>Level IV (up to 24-hour frequent care): 42+ people</a:t>
            </a:r>
          </a:p>
          <a:p>
            <a:pPr lvl="1"/>
            <a:r>
              <a:rPr lang="en-US" sz="1800">
                <a:solidFill>
                  <a:schemeClr val="tx1"/>
                </a:solidFill>
                <a:latin typeface="Aptos" panose="020B0004020202020204" pitchFamily="34" charset="0"/>
              </a:rPr>
              <a:t>Memory Care: 81+ people</a:t>
            </a:r>
          </a:p>
          <a:p>
            <a:pPr marL="45720" indent="0">
              <a:buNone/>
            </a:pPr>
            <a:r>
              <a:rPr lang="en-US" sz="1800">
                <a:solidFill>
                  <a:schemeClr val="tx1"/>
                </a:solidFill>
                <a:latin typeface="Aptos" panose="020B0004020202020204" pitchFamily="34" charset="0"/>
              </a:rPr>
              <a:t>Reported number of seniors in facility level care that believed could manage in the community if in-home services were available: 60 people</a:t>
            </a:r>
          </a:p>
          <a:p>
            <a:pPr marL="45720" indent="0">
              <a:buNone/>
            </a:pPr>
            <a:endParaRPr lang="en-US" sz="1800">
              <a:solidFill>
                <a:schemeClr val="tx1"/>
              </a:solidFill>
              <a:latin typeface="Aptos" panose="020B0004020202020204" pitchFamily="34" charset="0"/>
            </a:endParaRPr>
          </a:p>
          <a:p>
            <a:pPr marL="45720" indent="0">
              <a:buNone/>
            </a:pPr>
            <a:endParaRPr lang="en-US" sz="1800">
              <a:solidFill>
                <a:schemeClr val="tx1"/>
              </a:solidFill>
              <a:latin typeface="Aptos" panose="020B0004020202020204" pitchFamily="34" charset="0"/>
            </a:endParaRPr>
          </a:p>
          <a:p>
            <a:pPr marL="45720" indent="0">
              <a:buNone/>
            </a:pPr>
            <a:r>
              <a:rPr lang="en-US" sz="1800">
                <a:solidFill>
                  <a:schemeClr val="tx1"/>
                </a:solidFill>
                <a:latin typeface="Aptos" panose="020B0004020202020204" pitchFamily="34" charset="0"/>
              </a:rPr>
              <a:t>(JEDC, Southeast Alaska Eldercare Survey 2024)</a:t>
            </a:r>
            <a:endParaRPr lang="en-US" sz="1800">
              <a:latin typeface="Aptos" panose="020B0004020202020204" pitchFamily="34" charset="0"/>
            </a:endParaRPr>
          </a:p>
        </p:txBody>
      </p:sp>
      <p:graphicFrame>
        <p:nvGraphicFramePr>
          <p:cNvPr id="7" name="Content Placeholder 6">
            <a:extLst>
              <a:ext uri="{FF2B5EF4-FFF2-40B4-BE49-F238E27FC236}">
                <a16:creationId xmlns:a16="http://schemas.microsoft.com/office/drawing/2014/main" id="{6991175F-BC05-8A24-B0C1-1D163C6BC920}"/>
              </a:ext>
            </a:extLst>
          </p:cNvPr>
          <p:cNvGraphicFramePr>
            <a:graphicFrameLocks noGrp="1"/>
          </p:cNvGraphicFramePr>
          <p:nvPr>
            <p:ph sz="half" idx="2"/>
            <p:extLst>
              <p:ext uri="{D42A27DB-BD31-4B8C-83A1-F6EECF244321}">
                <p14:modId xmlns:p14="http://schemas.microsoft.com/office/powerpoint/2010/main" val="4113359742"/>
              </p:ext>
            </p:extLst>
          </p:nvPr>
        </p:nvGraphicFramePr>
        <p:xfrm>
          <a:off x="6267450" y="1657350"/>
          <a:ext cx="4972050" cy="44227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green and yellow logo&#10;&#10;Description automatically generated">
            <a:extLst>
              <a:ext uri="{FF2B5EF4-FFF2-40B4-BE49-F238E27FC236}">
                <a16:creationId xmlns:a16="http://schemas.microsoft.com/office/drawing/2014/main" id="{C543BD5A-F04E-9252-353B-155CC3BF3DAA}"/>
              </a:ext>
            </a:extLst>
          </p:cNvPr>
          <p:cNvPicPr>
            <a:picLocks noChangeAspect="1"/>
          </p:cNvPicPr>
          <p:nvPr/>
        </p:nvPicPr>
        <p:blipFill>
          <a:blip r:embed="rId4"/>
          <a:stretch>
            <a:fillRect/>
          </a:stretch>
        </p:blipFill>
        <p:spPr>
          <a:xfrm>
            <a:off x="10773832" y="485225"/>
            <a:ext cx="931335" cy="585299"/>
          </a:xfrm>
          <a:prstGeom prst="rect">
            <a:avLst/>
          </a:prstGeom>
        </p:spPr>
      </p:pic>
    </p:spTree>
    <p:extLst>
      <p:ext uri="{BB962C8B-B14F-4D97-AF65-F5344CB8AC3E}">
        <p14:creationId xmlns:p14="http://schemas.microsoft.com/office/powerpoint/2010/main" val="287372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C94D-A14E-BAF9-C794-AD8B8AB24DB6}"/>
              </a:ext>
            </a:extLst>
          </p:cNvPr>
          <p:cNvSpPr>
            <a:spLocks noGrp="1"/>
          </p:cNvSpPr>
          <p:nvPr>
            <p:ph type="title"/>
          </p:nvPr>
        </p:nvSpPr>
        <p:spPr>
          <a:xfrm>
            <a:off x="495299" y="609599"/>
            <a:ext cx="11191875" cy="1343025"/>
          </a:xfrm>
        </p:spPr>
        <p:txBody>
          <a:bodyPr>
            <a:noAutofit/>
          </a:bodyPr>
          <a:lstStyle/>
          <a:p>
            <a:r>
              <a:rPr lang="en-US" b="1">
                <a:solidFill>
                  <a:schemeClr val="tx1"/>
                </a:solidFill>
                <a:effectLst/>
                <a:latin typeface="Aptos" panose="020B0004020202020204" pitchFamily="34" charset="0"/>
                <a:ea typeface="Times New Roman" panose="02020603050405020304" pitchFamily="18" charset="0"/>
                <a:cs typeface="Aparajita" panose="02020603050405020304" pitchFamily="18" charset="0"/>
              </a:rPr>
              <a:t>How is the Caregiver </a:t>
            </a:r>
            <a:r>
              <a:rPr lang="en-US" b="1">
                <a:solidFill>
                  <a:schemeClr val="tx1"/>
                </a:solidFill>
                <a:latin typeface="Aptos" panose="020B0004020202020204" pitchFamily="34" charset="0"/>
                <a:ea typeface="Times New Roman" panose="02020603050405020304" pitchFamily="18" charset="0"/>
                <a:cs typeface="Aparajita" panose="02020603050405020304" pitchFamily="18" charset="0"/>
              </a:rPr>
              <a:t>S</a:t>
            </a:r>
            <a:r>
              <a:rPr lang="en-US" b="1">
                <a:solidFill>
                  <a:schemeClr val="tx1"/>
                </a:solidFill>
                <a:effectLst/>
                <a:latin typeface="Aptos" panose="020B0004020202020204" pitchFamily="34" charset="0"/>
                <a:ea typeface="Times New Roman" panose="02020603050405020304" pitchFamily="18" charset="0"/>
                <a:cs typeface="Aparajita" panose="02020603050405020304" pitchFamily="18" charset="0"/>
              </a:rPr>
              <a:t>upported?</a:t>
            </a:r>
            <a:br>
              <a:rPr lang="en-US" sz="3200" b="1">
                <a:solidFill>
                  <a:schemeClr val="tx1"/>
                </a:solidFill>
                <a:effectLst/>
                <a:latin typeface="Aptos" panose="020B0004020202020204" pitchFamily="34" charset="0"/>
                <a:ea typeface="Times New Roman" panose="02020603050405020304" pitchFamily="18" charset="0"/>
                <a:cs typeface="Aparajita" panose="02020603050405020304" pitchFamily="18" charset="0"/>
              </a:rPr>
            </a:br>
            <a:r>
              <a:rPr lang="en-US" sz="2000">
                <a:solidFill>
                  <a:schemeClr val="tx1"/>
                </a:solidFill>
                <a:latin typeface="Aptos" panose="020B0004020202020204" pitchFamily="34" charset="0"/>
                <a:cs typeface="Aparajita" panose="02020603050405020304" pitchFamily="18" charset="0"/>
              </a:rPr>
              <a:t>Percentage of Eldercare Providers providing Employee Benefits to Caregivers (excluding administrators) (JEDC, Southeast Alaska Eldercare Survey 2024)</a:t>
            </a:r>
          </a:p>
        </p:txBody>
      </p:sp>
      <p:graphicFrame>
        <p:nvGraphicFramePr>
          <p:cNvPr id="6" name="Chart 5">
            <a:extLst>
              <a:ext uri="{FF2B5EF4-FFF2-40B4-BE49-F238E27FC236}">
                <a16:creationId xmlns:a16="http://schemas.microsoft.com/office/drawing/2014/main" id="{5F1A9413-99BD-5238-0520-B8E9B5A88AC9}"/>
              </a:ext>
            </a:extLst>
          </p:cNvPr>
          <p:cNvGraphicFramePr/>
          <p:nvPr>
            <p:extLst>
              <p:ext uri="{D42A27DB-BD31-4B8C-83A1-F6EECF244321}">
                <p14:modId xmlns:p14="http://schemas.microsoft.com/office/powerpoint/2010/main" val="3145657846"/>
              </p:ext>
            </p:extLst>
          </p:nvPr>
        </p:nvGraphicFramePr>
        <p:xfrm>
          <a:off x="219075" y="1952624"/>
          <a:ext cx="11468099" cy="447675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green and yellow logo&#10;&#10;Description automatically generated">
            <a:extLst>
              <a:ext uri="{FF2B5EF4-FFF2-40B4-BE49-F238E27FC236}">
                <a16:creationId xmlns:a16="http://schemas.microsoft.com/office/drawing/2014/main" id="{60C09ECA-9D17-F4EA-7BAA-4CDB4B575CF4}"/>
              </a:ext>
            </a:extLst>
          </p:cNvPr>
          <p:cNvPicPr>
            <a:picLocks noChangeAspect="1"/>
          </p:cNvPicPr>
          <p:nvPr/>
        </p:nvPicPr>
        <p:blipFill>
          <a:blip r:embed="rId4"/>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356329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F671-8946-4B0B-6F45-FCFC36C92D23}"/>
              </a:ext>
            </a:extLst>
          </p:cNvPr>
          <p:cNvSpPr>
            <a:spLocks noGrp="1"/>
          </p:cNvSpPr>
          <p:nvPr>
            <p:ph type="title"/>
          </p:nvPr>
        </p:nvSpPr>
        <p:spPr/>
        <p:txBody>
          <a:bodyPr/>
          <a:lstStyle/>
          <a:p>
            <a:r>
              <a:rPr lang="en-US" sz="4000">
                <a:solidFill>
                  <a:schemeClr val="tx1"/>
                </a:solidFill>
                <a:effectLst/>
                <a:latin typeface="Calibri" panose="020F0502020204030204" pitchFamily="34" charset="0"/>
                <a:ea typeface="Times New Roman" panose="02020603050405020304" pitchFamily="18" charset="0"/>
              </a:rPr>
              <a:t>Organizational Headlines or Changes to Share</a:t>
            </a:r>
            <a:br>
              <a:rPr lang="en-US" sz="1800">
                <a:effectLst/>
                <a:latin typeface="Calibri" panose="020F0502020204030204" pitchFamily="34" charset="0"/>
                <a:ea typeface="Aptos" panose="020B0004020202020204" pitchFamily="34" charset="0"/>
              </a:rPr>
            </a:br>
            <a:endParaRPr lang="en-US"/>
          </a:p>
        </p:txBody>
      </p:sp>
      <p:sp>
        <p:nvSpPr>
          <p:cNvPr id="4" name="Content Placeholder 3">
            <a:extLst>
              <a:ext uri="{FF2B5EF4-FFF2-40B4-BE49-F238E27FC236}">
                <a16:creationId xmlns:a16="http://schemas.microsoft.com/office/drawing/2014/main" id="{5EA1EFEB-E564-25E7-A77B-8A1A5AE5B3C1}"/>
              </a:ext>
            </a:extLst>
          </p:cNvPr>
          <p:cNvSpPr>
            <a:spLocks noGrp="1"/>
          </p:cNvSpPr>
          <p:nvPr>
            <p:ph sz="half" idx="2"/>
          </p:nvPr>
        </p:nvSpPr>
        <p:spPr>
          <a:xfrm>
            <a:off x="1143000" y="1828800"/>
            <a:ext cx="9979090" cy="4090819"/>
          </a:xfrm>
        </p:spPr>
        <p:txBody>
          <a:bodyPr vert="horz" lIns="91440" tIns="45720" rIns="91440" bIns="45720" rtlCol="0" anchor="t">
            <a:normAutofit/>
          </a:bodyPr>
          <a:lstStyle/>
          <a:p>
            <a:r>
              <a:rPr lang="en-US" sz="2400" dirty="0">
                <a:solidFill>
                  <a:schemeClr val="tx1"/>
                </a:solidFill>
                <a:latin typeface="Aptos"/>
              </a:rPr>
              <a:t>July-December 2024, additional Steering Committee members joined:</a:t>
            </a:r>
            <a:endParaRPr lang="en-US" dirty="0">
              <a:solidFill>
                <a:schemeClr val="tx1"/>
              </a:solidFill>
            </a:endParaRPr>
          </a:p>
          <a:p>
            <a:pPr lvl="1">
              <a:spcAft>
                <a:spcPts val="0"/>
              </a:spcAft>
              <a:buFont typeface="Courier New" pitchFamily="34" charset="0"/>
              <a:buChar char="o"/>
            </a:pPr>
            <a:r>
              <a:rPr lang="en-US" sz="2200" dirty="0">
                <a:solidFill>
                  <a:schemeClr val="tx1"/>
                </a:solidFill>
                <a:latin typeface="Aptos"/>
              </a:rPr>
              <a:t>Nikki Bass, Co-Owner of Tides LLC, </a:t>
            </a:r>
            <a:endParaRPr lang="en-US" dirty="0">
              <a:solidFill>
                <a:schemeClr val="tx1"/>
              </a:solidFill>
              <a:latin typeface="Corbel" panose="020B0503020204020204"/>
            </a:endParaRPr>
          </a:p>
          <a:p>
            <a:pPr lvl="1">
              <a:spcAft>
                <a:spcPts val="0"/>
              </a:spcAft>
              <a:buFont typeface="Courier New" pitchFamily="34" charset="0"/>
              <a:buChar char="o"/>
            </a:pPr>
            <a:r>
              <a:rPr lang="en-US" sz="2200" dirty="0">
                <a:solidFill>
                  <a:schemeClr val="tx1"/>
                </a:solidFill>
                <a:latin typeface="Aptos"/>
              </a:rPr>
              <a:t>Gloria Burns Vice President Ketchikan Indian Community, and </a:t>
            </a:r>
            <a:endParaRPr lang="en-US" dirty="0">
              <a:solidFill>
                <a:schemeClr val="tx1"/>
              </a:solidFill>
              <a:latin typeface="Corbel" panose="020B0503020204020204"/>
            </a:endParaRPr>
          </a:p>
          <a:p>
            <a:pPr lvl="1">
              <a:spcAft>
                <a:spcPts val="0"/>
              </a:spcAft>
              <a:buFont typeface="Courier New" pitchFamily="34" charset="0"/>
              <a:buChar char="o"/>
            </a:pPr>
            <a:r>
              <a:rPr lang="en-US" sz="2200" dirty="0">
                <a:solidFill>
                  <a:schemeClr val="tx1"/>
                </a:solidFill>
                <a:latin typeface="Aptos"/>
              </a:rPr>
              <a:t>Wayne Stevens, retired (former United Way Southeast Director and State Chamber Director)</a:t>
            </a:r>
          </a:p>
          <a:p>
            <a:pPr lvl="1">
              <a:spcAft>
                <a:spcPts val="0"/>
              </a:spcAft>
              <a:buFont typeface="Courier New" pitchFamily="34" charset="0"/>
              <a:buChar char="o"/>
            </a:pPr>
            <a:r>
              <a:rPr lang="en-US" sz="2200" dirty="0">
                <a:solidFill>
                  <a:schemeClr val="tx1"/>
                </a:solidFill>
                <a:latin typeface="Aptos"/>
              </a:rPr>
              <a:t>John Smith III, T&amp;H Elder Council member, Community Elder Advocate</a:t>
            </a:r>
            <a:endParaRPr lang="en-US" dirty="0">
              <a:solidFill>
                <a:schemeClr val="tx1"/>
              </a:solidFill>
            </a:endParaRPr>
          </a:p>
          <a:p>
            <a:r>
              <a:rPr lang="en-US" sz="2400" dirty="0">
                <a:solidFill>
                  <a:schemeClr val="tx1"/>
                </a:solidFill>
                <a:latin typeface="Aptos"/>
              </a:rPr>
              <a:t>November 2024, 114 SREC members</a:t>
            </a:r>
          </a:p>
          <a:p>
            <a:r>
              <a:rPr lang="en-US" sz="2400">
                <a:solidFill>
                  <a:schemeClr val="tx1"/>
                </a:solidFill>
                <a:latin typeface="Aptos"/>
              </a:rPr>
              <a:t>December 2024, Nikki </a:t>
            </a:r>
            <a:r>
              <a:rPr lang="en-US" sz="2400" dirty="0">
                <a:solidFill>
                  <a:schemeClr val="tx1"/>
                </a:solidFill>
                <a:latin typeface="Aptos"/>
              </a:rPr>
              <a:t>Bass, resigned from the Steering Committee</a:t>
            </a:r>
          </a:p>
        </p:txBody>
      </p:sp>
      <p:pic>
        <p:nvPicPr>
          <p:cNvPr id="5" name="Picture 4" descr="A green and yellow logo&#10;&#10;Description automatically generated">
            <a:extLst>
              <a:ext uri="{FF2B5EF4-FFF2-40B4-BE49-F238E27FC236}">
                <a16:creationId xmlns:a16="http://schemas.microsoft.com/office/drawing/2014/main" id="{2431A2B2-06CD-540C-29B3-2B4095805535}"/>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223102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F820-691E-05B3-E0EC-48024F55E1BF}"/>
              </a:ext>
            </a:extLst>
          </p:cNvPr>
          <p:cNvSpPr>
            <a:spLocks noGrp="1"/>
          </p:cNvSpPr>
          <p:nvPr>
            <p:ph type="title"/>
          </p:nvPr>
        </p:nvSpPr>
        <p:spPr>
          <a:xfrm>
            <a:off x="431798" y="609600"/>
            <a:ext cx="10586722" cy="1356360"/>
          </a:xfrm>
        </p:spPr>
        <p:txBody>
          <a:bodyPr/>
          <a:lstStyle/>
          <a:p>
            <a:r>
              <a:rPr lang="en-US" b="1">
                <a:solidFill>
                  <a:schemeClr val="tx1"/>
                </a:solidFill>
                <a:latin typeface="Aptos" panose="020B0004020202020204" pitchFamily="34" charset="0"/>
              </a:rPr>
              <a:t>Workforce Speaks of needed Growth</a:t>
            </a:r>
          </a:p>
        </p:txBody>
      </p:sp>
      <p:sp>
        <p:nvSpPr>
          <p:cNvPr id="3" name="Content Placeholder 2">
            <a:extLst>
              <a:ext uri="{FF2B5EF4-FFF2-40B4-BE49-F238E27FC236}">
                <a16:creationId xmlns:a16="http://schemas.microsoft.com/office/drawing/2014/main" id="{BDD27FC6-8A98-B3CC-BC8B-A8FAF26DB7FF}"/>
              </a:ext>
            </a:extLst>
          </p:cNvPr>
          <p:cNvSpPr>
            <a:spLocks noGrp="1"/>
          </p:cNvSpPr>
          <p:nvPr>
            <p:ph sz="half" idx="1"/>
          </p:nvPr>
        </p:nvSpPr>
        <p:spPr>
          <a:xfrm>
            <a:off x="431798" y="2057399"/>
            <a:ext cx="5466082" cy="3877058"/>
          </a:xfrm>
        </p:spPr>
        <p:txBody>
          <a:bodyPr vert="horz" lIns="91440" tIns="45720" rIns="91440" bIns="45720" rtlCol="0" anchor="t">
            <a:normAutofit fontScale="85000" lnSpcReduction="20000"/>
          </a:bodyPr>
          <a:lstStyle/>
          <a:p>
            <a:pPr marL="45720" indent="0">
              <a:buNone/>
            </a:pPr>
            <a:r>
              <a:rPr lang="en-US" sz="3200">
                <a:solidFill>
                  <a:schemeClr val="tx1"/>
                </a:solidFill>
                <a:latin typeface="Aptos" panose="020B0004020202020204" pitchFamily="34" charset="0"/>
              </a:rPr>
              <a:t>Providers perspective that their community would benefit from having additional non-profit and for-profit eldercare services</a:t>
            </a:r>
          </a:p>
          <a:p>
            <a:pPr lvl="1"/>
            <a:r>
              <a:rPr lang="en-US" sz="3200">
                <a:solidFill>
                  <a:schemeClr val="tx1"/>
                </a:solidFill>
                <a:latin typeface="Aptos" panose="020B0004020202020204" pitchFamily="34" charset="0"/>
              </a:rPr>
              <a:t>Community Based Services 56%</a:t>
            </a:r>
          </a:p>
          <a:p>
            <a:pPr lvl="1"/>
            <a:r>
              <a:rPr lang="en-US" sz="3200">
                <a:solidFill>
                  <a:schemeClr val="tx1"/>
                </a:solidFill>
                <a:latin typeface="Aptos" panose="020B0004020202020204" pitchFamily="34" charset="0"/>
              </a:rPr>
              <a:t>In-home Care 67%</a:t>
            </a:r>
          </a:p>
          <a:p>
            <a:pPr lvl="1"/>
            <a:r>
              <a:rPr lang="en-US" sz="3200">
                <a:solidFill>
                  <a:schemeClr val="tx1"/>
                </a:solidFill>
                <a:latin typeface="Aptos" panose="020B0004020202020204" pitchFamily="34" charset="0"/>
              </a:rPr>
              <a:t>Independent Living Home 33%</a:t>
            </a:r>
          </a:p>
          <a:p>
            <a:pPr lvl="1"/>
            <a:r>
              <a:rPr lang="en-US" sz="3200">
                <a:solidFill>
                  <a:schemeClr val="tx1"/>
                </a:solidFill>
                <a:latin typeface="Aptos" panose="020B0004020202020204" pitchFamily="34" charset="0"/>
              </a:rPr>
              <a:t>Assisted living Home 22%</a:t>
            </a:r>
          </a:p>
          <a:p>
            <a:pPr lvl="1"/>
            <a:r>
              <a:rPr lang="en-US" sz="3200">
                <a:solidFill>
                  <a:schemeClr val="tx1"/>
                </a:solidFill>
                <a:latin typeface="Aptos"/>
              </a:rPr>
              <a:t>Does not require additional eldercare services 11%</a:t>
            </a:r>
          </a:p>
          <a:p>
            <a:pPr marL="45720" indent="0">
              <a:buNone/>
            </a:pPr>
            <a:r>
              <a:rPr lang="en-US" sz="2300">
                <a:solidFill>
                  <a:schemeClr val="tx1"/>
                </a:solidFill>
                <a:latin typeface="Aptos" panose="020B0004020202020204" pitchFamily="34" charset="0"/>
              </a:rPr>
              <a:t>(JEDC, Southeast Alaska Eldercare Survey2024)</a:t>
            </a:r>
            <a:endParaRPr lang="en-US" sz="2300">
              <a:latin typeface="Aptos" panose="020B0004020202020204" pitchFamily="34" charset="0"/>
            </a:endParaRPr>
          </a:p>
          <a:p>
            <a:pPr marL="45720" indent="0">
              <a:buNone/>
            </a:pPr>
            <a:endParaRPr lang="en-US"/>
          </a:p>
        </p:txBody>
      </p:sp>
      <p:graphicFrame>
        <p:nvGraphicFramePr>
          <p:cNvPr id="7" name="Content Placeholder 6">
            <a:extLst>
              <a:ext uri="{FF2B5EF4-FFF2-40B4-BE49-F238E27FC236}">
                <a16:creationId xmlns:a16="http://schemas.microsoft.com/office/drawing/2014/main" id="{27F07A09-FC3E-368F-048E-5D25A47AC573}"/>
              </a:ext>
            </a:extLst>
          </p:cNvPr>
          <p:cNvGraphicFramePr>
            <a:graphicFrameLocks noGrp="1"/>
          </p:cNvGraphicFramePr>
          <p:nvPr>
            <p:ph sz="half" idx="2"/>
            <p:extLst>
              <p:ext uri="{D42A27DB-BD31-4B8C-83A1-F6EECF244321}">
                <p14:modId xmlns:p14="http://schemas.microsoft.com/office/powerpoint/2010/main" val="395475791"/>
              </p:ext>
            </p:extLst>
          </p:nvPr>
        </p:nvGraphicFramePr>
        <p:xfrm>
          <a:off x="6267450" y="2057400"/>
          <a:ext cx="4754563" cy="402272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green and yellow logo&#10;&#10;Description automatically generated">
            <a:extLst>
              <a:ext uri="{FF2B5EF4-FFF2-40B4-BE49-F238E27FC236}">
                <a16:creationId xmlns:a16="http://schemas.microsoft.com/office/drawing/2014/main" id="{C8446E36-C0C4-E774-AD2B-C3A2146B5801}"/>
              </a:ext>
            </a:extLst>
          </p:cNvPr>
          <p:cNvPicPr>
            <a:picLocks noChangeAspect="1"/>
          </p:cNvPicPr>
          <p:nvPr/>
        </p:nvPicPr>
        <p:blipFill>
          <a:blip r:embed="rId3"/>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30653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0472-63E0-ADBE-5362-4EE056045EBB}"/>
              </a:ext>
            </a:extLst>
          </p:cNvPr>
          <p:cNvSpPr>
            <a:spLocks noGrp="1"/>
          </p:cNvSpPr>
          <p:nvPr>
            <p:ph type="title"/>
          </p:nvPr>
        </p:nvSpPr>
        <p:spPr>
          <a:xfrm>
            <a:off x="559837" y="609600"/>
            <a:ext cx="10458683" cy="799322"/>
          </a:xfrm>
        </p:spPr>
        <p:txBody>
          <a:bodyPr/>
          <a:lstStyle/>
          <a:p>
            <a:r>
              <a:rPr lang="en-US" b="1">
                <a:solidFill>
                  <a:schemeClr val="tx1"/>
                </a:solidFill>
                <a:latin typeface="Aptos" panose="020B0004020202020204" pitchFamily="34" charset="0"/>
              </a:rPr>
              <a:t>Which Career Would you Choose?</a:t>
            </a:r>
          </a:p>
        </p:txBody>
      </p:sp>
      <p:sp>
        <p:nvSpPr>
          <p:cNvPr id="5" name="Text Placeholder 4">
            <a:extLst>
              <a:ext uri="{FF2B5EF4-FFF2-40B4-BE49-F238E27FC236}">
                <a16:creationId xmlns:a16="http://schemas.microsoft.com/office/drawing/2014/main" id="{F35E3796-AF51-DEC5-D542-073F95DDDBCF}"/>
              </a:ext>
            </a:extLst>
          </p:cNvPr>
          <p:cNvSpPr>
            <a:spLocks noGrp="1"/>
          </p:cNvSpPr>
          <p:nvPr>
            <p:ph type="body" idx="1"/>
          </p:nvPr>
        </p:nvSpPr>
        <p:spPr>
          <a:xfrm>
            <a:off x="819398" y="1621993"/>
            <a:ext cx="4591594" cy="480432"/>
          </a:xfrm>
        </p:spPr>
        <p:txBody>
          <a:bodyPr>
            <a:normAutofit/>
          </a:bodyPr>
          <a:lstStyle/>
          <a:p>
            <a:pPr algn="ctr"/>
            <a:r>
              <a:rPr lang="en-US" sz="1800">
                <a:solidFill>
                  <a:schemeClr val="tx1"/>
                </a:solidFill>
                <a:latin typeface="Aptos" panose="020B0004020202020204" pitchFamily="34" charset="0"/>
              </a:rPr>
              <a:t>Elder Care DSP Workforce</a:t>
            </a:r>
          </a:p>
        </p:txBody>
      </p:sp>
      <p:sp>
        <p:nvSpPr>
          <p:cNvPr id="6" name="Content Placeholder 5">
            <a:extLst>
              <a:ext uri="{FF2B5EF4-FFF2-40B4-BE49-F238E27FC236}">
                <a16:creationId xmlns:a16="http://schemas.microsoft.com/office/drawing/2014/main" id="{2E341D8A-049C-CD34-0F13-4ACE0169C100}"/>
              </a:ext>
            </a:extLst>
          </p:cNvPr>
          <p:cNvSpPr>
            <a:spLocks noGrp="1"/>
          </p:cNvSpPr>
          <p:nvPr>
            <p:ph sz="half" idx="2"/>
          </p:nvPr>
        </p:nvSpPr>
        <p:spPr>
          <a:xfrm>
            <a:off x="819399" y="2150622"/>
            <a:ext cx="5078482" cy="3699295"/>
          </a:xfrm>
        </p:spPr>
        <p:txBody>
          <a:bodyPr>
            <a:noAutofit/>
          </a:bodyPr>
          <a:lstStyle/>
          <a:p>
            <a:r>
              <a:rPr lang="en-US" sz="1800" b="1">
                <a:solidFill>
                  <a:schemeClr val="tx1"/>
                </a:solidFill>
                <a:latin typeface="Aptos" panose="020B0004020202020204" pitchFamily="34" charset="0"/>
              </a:rPr>
              <a:t>Residency:</a:t>
            </a:r>
            <a:r>
              <a:rPr lang="en-US" sz="1800">
                <a:solidFill>
                  <a:schemeClr val="tx1"/>
                </a:solidFill>
                <a:latin typeface="Aptos" panose="020B0004020202020204" pitchFamily="34" charset="0"/>
              </a:rPr>
              <a:t> 100% Local</a:t>
            </a:r>
          </a:p>
          <a:p>
            <a:r>
              <a:rPr lang="en-US" sz="1800" b="1">
                <a:solidFill>
                  <a:schemeClr val="tx1"/>
                </a:solidFill>
                <a:latin typeface="Aptos" panose="020B0004020202020204" pitchFamily="34" charset="0"/>
              </a:rPr>
              <a:t>Wages: </a:t>
            </a:r>
            <a:r>
              <a:rPr lang="en-US" sz="1800">
                <a:solidFill>
                  <a:schemeClr val="tx1"/>
                </a:solidFill>
                <a:latin typeface="Aptos" panose="020B0004020202020204" pitchFamily="34" charset="0"/>
              </a:rPr>
              <a:t>$16-24, Mean $18</a:t>
            </a:r>
          </a:p>
          <a:p>
            <a:r>
              <a:rPr lang="en-US" sz="1800" b="1">
                <a:solidFill>
                  <a:schemeClr val="tx1"/>
                </a:solidFill>
                <a:latin typeface="Aptos" panose="020B0004020202020204" pitchFamily="34" charset="0"/>
              </a:rPr>
              <a:t>Revenue: </a:t>
            </a:r>
            <a:r>
              <a:rPr lang="en-US" sz="1800">
                <a:solidFill>
                  <a:schemeClr val="tx1"/>
                </a:solidFill>
                <a:latin typeface="Aptos" panose="020B0004020202020204" pitchFamily="34" charset="0"/>
              </a:rPr>
              <a:t>Medicaid Rate Based Fixed (majority non-profit)</a:t>
            </a:r>
          </a:p>
          <a:p>
            <a:r>
              <a:rPr lang="en-US" sz="1800" b="1">
                <a:solidFill>
                  <a:schemeClr val="tx1"/>
                </a:solidFill>
                <a:latin typeface="Aptos" panose="020B0004020202020204" pitchFamily="34" charset="0"/>
              </a:rPr>
              <a:t>Gender: </a:t>
            </a:r>
            <a:r>
              <a:rPr lang="en-US" sz="1800">
                <a:solidFill>
                  <a:schemeClr val="tx1"/>
                </a:solidFill>
                <a:latin typeface="Aptos" panose="020B0004020202020204" pitchFamily="34" charset="0"/>
              </a:rPr>
              <a:t>More female</a:t>
            </a:r>
          </a:p>
          <a:p>
            <a:r>
              <a:rPr lang="en-US" sz="1800" b="1">
                <a:solidFill>
                  <a:schemeClr val="tx1"/>
                </a:solidFill>
                <a:latin typeface="Aptos" panose="020B0004020202020204" pitchFamily="34" charset="0"/>
              </a:rPr>
              <a:t>Ages: </a:t>
            </a:r>
            <a:r>
              <a:rPr lang="en-US" sz="1800">
                <a:solidFill>
                  <a:schemeClr val="tx1"/>
                </a:solidFill>
                <a:latin typeface="Aptos" panose="020B0004020202020204" pitchFamily="34" charset="0"/>
              </a:rPr>
              <a:t>Avg. 40+ years old</a:t>
            </a:r>
          </a:p>
          <a:p>
            <a:pPr lvl="1"/>
            <a:r>
              <a:rPr lang="en-US" sz="1800">
                <a:solidFill>
                  <a:schemeClr val="tx1"/>
                </a:solidFill>
                <a:latin typeface="Aptos" panose="020B0004020202020204" pitchFamily="34" charset="0"/>
              </a:rPr>
              <a:t>Tends to be second job, Part-time, annual employment</a:t>
            </a:r>
          </a:p>
          <a:p>
            <a:r>
              <a:rPr lang="en-US" sz="1800" b="1">
                <a:solidFill>
                  <a:schemeClr val="tx1"/>
                </a:solidFill>
                <a:latin typeface="Aptos" panose="020B0004020202020204" pitchFamily="34" charset="0"/>
              </a:rPr>
              <a:t>Motivation: </a:t>
            </a:r>
            <a:r>
              <a:rPr lang="en-US" sz="1800">
                <a:solidFill>
                  <a:schemeClr val="tx1"/>
                </a:solidFill>
                <a:latin typeface="Aptos" panose="020B0004020202020204" pitchFamily="34" charset="0"/>
              </a:rPr>
              <a:t>Care for family or friend</a:t>
            </a:r>
          </a:p>
          <a:p>
            <a:r>
              <a:rPr lang="en-US" sz="1800" b="1">
                <a:solidFill>
                  <a:schemeClr val="tx1"/>
                </a:solidFill>
                <a:latin typeface="Aptos" panose="020B0004020202020204" pitchFamily="34" charset="0"/>
              </a:rPr>
              <a:t>Challenges: </a:t>
            </a:r>
            <a:r>
              <a:rPr lang="en-US" sz="1800">
                <a:solidFill>
                  <a:schemeClr val="tx1"/>
                </a:solidFill>
                <a:latin typeface="Aptos" panose="020B0004020202020204" pitchFamily="34" charset="0"/>
              </a:rPr>
              <a:t>Cost of Living and Affordable Housing	</a:t>
            </a:r>
          </a:p>
          <a:p>
            <a:pPr marL="45720" indent="0">
              <a:buNone/>
            </a:pPr>
            <a:r>
              <a:rPr lang="en-US" sz="1800">
                <a:latin typeface="Aptos" panose="020B0004020202020204" pitchFamily="34" charset="0"/>
              </a:rPr>
              <a:t>	</a:t>
            </a:r>
          </a:p>
        </p:txBody>
      </p:sp>
      <p:sp>
        <p:nvSpPr>
          <p:cNvPr id="7" name="Text Placeholder 6">
            <a:extLst>
              <a:ext uri="{FF2B5EF4-FFF2-40B4-BE49-F238E27FC236}">
                <a16:creationId xmlns:a16="http://schemas.microsoft.com/office/drawing/2014/main" id="{5EB27E4A-1C56-83AC-288C-6366946B6966}"/>
              </a:ext>
            </a:extLst>
          </p:cNvPr>
          <p:cNvSpPr>
            <a:spLocks noGrp="1"/>
          </p:cNvSpPr>
          <p:nvPr>
            <p:ph type="body" sz="quarter" idx="3"/>
          </p:nvPr>
        </p:nvSpPr>
        <p:spPr>
          <a:xfrm>
            <a:off x="6294121" y="1670190"/>
            <a:ext cx="4591594" cy="480432"/>
          </a:xfrm>
        </p:spPr>
        <p:txBody>
          <a:bodyPr>
            <a:normAutofit/>
          </a:bodyPr>
          <a:lstStyle/>
          <a:p>
            <a:pPr algn="ctr"/>
            <a:r>
              <a:rPr lang="en-US" sz="1800">
                <a:solidFill>
                  <a:schemeClr val="tx1"/>
                </a:solidFill>
                <a:latin typeface="Aptos" panose="020B0004020202020204" pitchFamily="34" charset="0"/>
              </a:rPr>
              <a:t>Tourism Workforce</a:t>
            </a:r>
          </a:p>
        </p:txBody>
      </p:sp>
      <p:sp>
        <p:nvSpPr>
          <p:cNvPr id="8" name="Content Placeholder 7">
            <a:extLst>
              <a:ext uri="{FF2B5EF4-FFF2-40B4-BE49-F238E27FC236}">
                <a16:creationId xmlns:a16="http://schemas.microsoft.com/office/drawing/2014/main" id="{F5BBE376-F8E5-FF2A-F68A-EF49AA017FDA}"/>
              </a:ext>
            </a:extLst>
          </p:cNvPr>
          <p:cNvSpPr>
            <a:spLocks noGrp="1"/>
          </p:cNvSpPr>
          <p:nvPr>
            <p:ph sz="quarter" idx="4"/>
          </p:nvPr>
        </p:nvSpPr>
        <p:spPr>
          <a:xfrm>
            <a:off x="6294121" y="2150622"/>
            <a:ext cx="4729932" cy="3951980"/>
          </a:xfrm>
        </p:spPr>
        <p:txBody>
          <a:bodyPr>
            <a:normAutofit fontScale="92500" lnSpcReduction="10000"/>
          </a:bodyPr>
          <a:lstStyle/>
          <a:p>
            <a:r>
              <a:rPr lang="en-US" sz="1900" b="1">
                <a:solidFill>
                  <a:schemeClr val="tx1"/>
                </a:solidFill>
                <a:latin typeface="Aptos" panose="020B0004020202020204" pitchFamily="34" charset="0"/>
              </a:rPr>
              <a:t>Residency:</a:t>
            </a:r>
            <a:r>
              <a:rPr lang="en-US" sz="1900">
                <a:solidFill>
                  <a:schemeClr val="tx1"/>
                </a:solidFill>
                <a:latin typeface="Aptos" panose="020B0004020202020204" pitchFamily="34" charset="0"/>
              </a:rPr>
              <a:t> 57% Local</a:t>
            </a:r>
          </a:p>
          <a:p>
            <a:r>
              <a:rPr lang="en-US" sz="1900" b="1">
                <a:solidFill>
                  <a:schemeClr val="tx1"/>
                </a:solidFill>
                <a:latin typeface="Aptos" panose="020B0004020202020204" pitchFamily="34" charset="0"/>
              </a:rPr>
              <a:t>Wages: </a:t>
            </a:r>
            <a:r>
              <a:rPr lang="en-US" sz="1900">
                <a:solidFill>
                  <a:schemeClr val="tx1"/>
                </a:solidFill>
                <a:latin typeface="Aptos" panose="020B0004020202020204" pitchFamily="34" charset="0"/>
              </a:rPr>
              <a:t>$17-27, Mean $21</a:t>
            </a:r>
          </a:p>
          <a:p>
            <a:r>
              <a:rPr lang="en-US" sz="1900" b="1">
                <a:solidFill>
                  <a:schemeClr val="tx1"/>
                </a:solidFill>
                <a:latin typeface="Aptos" panose="020B0004020202020204" pitchFamily="34" charset="0"/>
              </a:rPr>
              <a:t>Revenue: </a:t>
            </a:r>
            <a:r>
              <a:rPr lang="en-US" sz="1900">
                <a:solidFill>
                  <a:schemeClr val="tx1"/>
                </a:solidFill>
                <a:latin typeface="Aptos" panose="020B0004020202020204" pitchFamily="34" charset="0"/>
              </a:rPr>
              <a:t>Sales/Fee for Service Based (majority for-profit)</a:t>
            </a:r>
          </a:p>
          <a:p>
            <a:r>
              <a:rPr lang="en-US" sz="1900" b="1">
                <a:solidFill>
                  <a:schemeClr val="tx1"/>
                </a:solidFill>
                <a:latin typeface="Aptos" panose="020B0004020202020204" pitchFamily="34" charset="0"/>
              </a:rPr>
              <a:t>Gender: </a:t>
            </a:r>
            <a:r>
              <a:rPr lang="en-US" sz="1900">
                <a:solidFill>
                  <a:schemeClr val="tx1"/>
                </a:solidFill>
                <a:latin typeface="Aptos" panose="020B0004020202020204" pitchFamily="34" charset="0"/>
              </a:rPr>
              <a:t>More male</a:t>
            </a:r>
          </a:p>
          <a:p>
            <a:r>
              <a:rPr lang="en-US" sz="1900" b="1">
                <a:solidFill>
                  <a:schemeClr val="tx1"/>
                </a:solidFill>
                <a:latin typeface="Aptos" panose="020B0004020202020204" pitchFamily="34" charset="0"/>
              </a:rPr>
              <a:t>Ages: </a:t>
            </a:r>
            <a:r>
              <a:rPr lang="en-US" sz="1900">
                <a:solidFill>
                  <a:schemeClr val="tx1"/>
                </a:solidFill>
                <a:latin typeface="Aptos" panose="020B0004020202020204" pitchFamily="34" charset="0"/>
              </a:rPr>
              <a:t>Mean 30 years old</a:t>
            </a:r>
          </a:p>
          <a:p>
            <a:r>
              <a:rPr lang="en-US" sz="1900" b="1">
                <a:solidFill>
                  <a:schemeClr val="tx1"/>
                </a:solidFill>
                <a:latin typeface="Aptos" panose="020B0004020202020204" pitchFamily="34" charset="0"/>
              </a:rPr>
              <a:t>74% </a:t>
            </a:r>
            <a:r>
              <a:rPr lang="en-US" sz="1900">
                <a:solidFill>
                  <a:schemeClr val="tx1"/>
                </a:solidFill>
                <a:latin typeface="Aptos" panose="020B0004020202020204" pitchFamily="34" charset="0"/>
              </a:rPr>
              <a:t>repeat seasonal work, Full-time</a:t>
            </a:r>
          </a:p>
          <a:p>
            <a:r>
              <a:rPr lang="en-US" sz="1900" b="1">
                <a:solidFill>
                  <a:schemeClr val="tx1"/>
                </a:solidFill>
                <a:latin typeface="Aptos" panose="020B0004020202020204" pitchFamily="34" charset="0"/>
              </a:rPr>
              <a:t>Motivation: </a:t>
            </a:r>
            <a:r>
              <a:rPr lang="en-US" sz="1900">
                <a:solidFill>
                  <a:schemeClr val="tx1"/>
                </a:solidFill>
                <a:latin typeface="Aptos" panose="020B0004020202020204" pitchFamily="34" charset="0"/>
              </a:rPr>
              <a:t>Adventure and unique work experience</a:t>
            </a:r>
          </a:p>
          <a:p>
            <a:r>
              <a:rPr lang="en-US" sz="1900" b="1">
                <a:solidFill>
                  <a:schemeClr val="tx1"/>
                </a:solidFill>
                <a:latin typeface="Aptos" panose="020B0004020202020204" pitchFamily="34" charset="0"/>
              </a:rPr>
              <a:t>Challenges: </a:t>
            </a:r>
            <a:r>
              <a:rPr lang="en-US" sz="1900">
                <a:solidFill>
                  <a:schemeClr val="tx1"/>
                </a:solidFill>
                <a:latin typeface="Aptos" panose="020B0004020202020204" pitchFamily="34" charset="0"/>
              </a:rPr>
              <a:t>Cost of Living and Affordable Housing	</a:t>
            </a:r>
            <a:r>
              <a:rPr lang="en-US" sz="1900">
                <a:latin typeface="Aptos" panose="020B0004020202020204" pitchFamily="34" charset="0"/>
              </a:rPr>
              <a:t>	</a:t>
            </a:r>
          </a:p>
          <a:p>
            <a:pPr marL="45720" indent="0">
              <a:buNone/>
            </a:pPr>
            <a:endParaRPr lang="en-US">
              <a:solidFill>
                <a:schemeClr val="tx1"/>
              </a:solidFill>
            </a:endParaRPr>
          </a:p>
        </p:txBody>
      </p:sp>
      <p:pic>
        <p:nvPicPr>
          <p:cNvPr id="3" name="Picture 2" descr="A green and yellow logo&#10;&#10;Description automatically generated">
            <a:extLst>
              <a:ext uri="{FF2B5EF4-FFF2-40B4-BE49-F238E27FC236}">
                <a16:creationId xmlns:a16="http://schemas.microsoft.com/office/drawing/2014/main" id="{3679FB46-AF62-3B13-6B4E-62717DF031C9}"/>
              </a:ext>
            </a:extLst>
          </p:cNvPr>
          <p:cNvPicPr>
            <a:picLocks noChangeAspect="1"/>
          </p:cNvPicPr>
          <p:nvPr/>
        </p:nvPicPr>
        <p:blipFill>
          <a:blip r:embed="rId3"/>
          <a:stretch>
            <a:fillRect/>
          </a:stretch>
        </p:blipFill>
        <p:spPr>
          <a:xfrm>
            <a:off x="10828867" y="5849917"/>
            <a:ext cx="931335" cy="585299"/>
          </a:xfrm>
          <a:prstGeom prst="rect">
            <a:avLst/>
          </a:prstGeom>
        </p:spPr>
      </p:pic>
      <p:sp>
        <p:nvSpPr>
          <p:cNvPr id="9" name="TextBox 8">
            <a:extLst>
              <a:ext uri="{FF2B5EF4-FFF2-40B4-BE49-F238E27FC236}">
                <a16:creationId xmlns:a16="http://schemas.microsoft.com/office/drawing/2014/main" id="{6D3D1891-6209-F7A9-9502-5F7B6D58B4CE}"/>
              </a:ext>
            </a:extLst>
          </p:cNvPr>
          <p:cNvSpPr txBox="1"/>
          <p:nvPr/>
        </p:nvSpPr>
        <p:spPr>
          <a:xfrm>
            <a:off x="6617411" y="6148764"/>
            <a:ext cx="3945014" cy="369332"/>
          </a:xfrm>
          <a:prstGeom prst="rect">
            <a:avLst/>
          </a:prstGeom>
          <a:noFill/>
        </p:spPr>
        <p:txBody>
          <a:bodyPr wrap="square" rtlCol="0">
            <a:spAutoFit/>
          </a:bodyPr>
          <a:lstStyle/>
          <a:p>
            <a:r>
              <a:rPr lang="en-US">
                <a:latin typeface="Aptos" panose="020B0004020202020204" pitchFamily="34" charset="0"/>
              </a:rPr>
              <a:t>(JEDC Seasonal Worker Survey 2024)</a:t>
            </a:r>
          </a:p>
        </p:txBody>
      </p:sp>
      <p:sp>
        <p:nvSpPr>
          <p:cNvPr id="10" name="TextBox 9">
            <a:extLst>
              <a:ext uri="{FF2B5EF4-FFF2-40B4-BE49-F238E27FC236}">
                <a16:creationId xmlns:a16="http://schemas.microsoft.com/office/drawing/2014/main" id="{140573F9-330F-402E-ADCD-8BB8972E8A3D}"/>
              </a:ext>
            </a:extLst>
          </p:cNvPr>
          <p:cNvSpPr txBox="1"/>
          <p:nvPr/>
        </p:nvSpPr>
        <p:spPr>
          <a:xfrm>
            <a:off x="1025500" y="6250550"/>
            <a:ext cx="3393440" cy="369332"/>
          </a:xfrm>
          <a:prstGeom prst="rect">
            <a:avLst/>
          </a:prstGeom>
          <a:noFill/>
        </p:spPr>
        <p:txBody>
          <a:bodyPr wrap="square" lIns="91440" tIns="45720" rIns="91440" bIns="45720" rtlCol="0" anchor="t">
            <a:spAutoFit/>
          </a:bodyPr>
          <a:lstStyle/>
          <a:p>
            <a:r>
              <a:rPr lang="en-US">
                <a:latin typeface="Aptos"/>
              </a:rPr>
              <a:t>(JEDC DSP Survey 2024)</a:t>
            </a:r>
          </a:p>
        </p:txBody>
      </p:sp>
    </p:spTree>
    <p:extLst>
      <p:ext uri="{BB962C8B-B14F-4D97-AF65-F5344CB8AC3E}">
        <p14:creationId xmlns:p14="http://schemas.microsoft.com/office/powerpoint/2010/main" val="265833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3526-3568-A000-9631-EC46E1593CDC}"/>
              </a:ext>
            </a:extLst>
          </p:cNvPr>
          <p:cNvSpPr>
            <a:spLocks noGrp="1"/>
          </p:cNvSpPr>
          <p:nvPr>
            <p:ph type="title"/>
          </p:nvPr>
        </p:nvSpPr>
        <p:spPr>
          <a:xfrm>
            <a:off x="261258" y="551351"/>
            <a:ext cx="9920618" cy="456625"/>
          </a:xfrm>
        </p:spPr>
        <p:txBody>
          <a:bodyPr>
            <a:noAutofit/>
          </a:bodyPr>
          <a:lstStyle/>
          <a:p>
            <a:r>
              <a:rPr lang="en-US" sz="3600" b="1">
                <a:solidFill>
                  <a:schemeClr val="tx1"/>
                </a:solidFill>
                <a:latin typeface="Aptos" panose="020B0004020202020204" pitchFamily="34" charset="0"/>
              </a:rPr>
              <a:t>We Have the Resources to Work Together, </a:t>
            </a:r>
            <a:br>
              <a:rPr lang="en-US" sz="3600" b="1">
                <a:solidFill>
                  <a:schemeClr val="tx1"/>
                </a:solidFill>
                <a:latin typeface="Aptos" panose="020B0004020202020204" pitchFamily="34" charset="0"/>
              </a:rPr>
            </a:br>
            <a:r>
              <a:rPr lang="en-US" sz="3600" b="1">
                <a:solidFill>
                  <a:schemeClr val="tx1"/>
                </a:solidFill>
                <a:latin typeface="Aptos" panose="020B0004020202020204" pitchFamily="34" charset="0"/>
              </a:rPr>
              <a:t>Breaking Down the Silos</a:t>
            </a:r>
          </a:p>
        </p:txBody>
      </p:sp>
      <p:pic>
        <p:nvPicPr>
          <p:cNvPr id="7" name="Picture 6" descr="A green and yellow logo&#10;&#10;Description automatically generated">
            <a:extLst>
              <a:ext uri="{FF2B5EF4-FFF2-40B4-BE49-F238E27FC236}">
                <a16:creationId xmlns:a16="http://schemas.microsoft.com/office/drawing/2014/main" id="{ECA2E5AB-7EFA-E7A7-92EE-4CB6FE3F184A}"/>
              </a:ext>
            </a:extLst>
          </p:cNvPr>
          <p:cNvPicPr>
            <a:picLocks noChangeAspect="1"/>
          </p:cNvPicPr>
          <p:nvPr/>
        </p:nvPicPr>
        <p:blipFill>
          <a:blip r:embed="rId2"/>
          <a:stretch>
            <a:fillRect/>
          </a:stretch>
        </p:blipFill>
        <p:spPr>
          <a:xfrm>
            <a:off x="10583332" y="551351"/>
            <a:ext cx="931335" cy="585299"/>
          </a:xfrm>
          <a:prstGeom prst="rect">
            <a:avLst/>
          </a:prstGeom>
        </p:spPr>
      </p:pic>
      <p:graphicFrame>
        <p:nvGraphicFramePr>
          <p:cNvPr id="9" name="Table 8">
            <a:extLst>
              <a:ext uri="{FF2B5EF4-FFF2-40B4-BE49-F238E27FC236}">
                <a16:creationId xmlns:a16="http://schemas.microsoft.com/office/drawing/2014/main" id="{19EAFAC4-2E81-BFB5-F529-7CB849618201}"/>
              </a:ext>
            </a:extLst>
          </p:cNvPr>
          <p:cNvGraphicFramePr>
            <a:graphicFrameLocks noGrp="1"/>
          </p:cNvGraphicFramePr>
          <p:nvPr>
            <p:extLst>
              <p:ext uri="{D42A27DB-BD31-4B8C-83A1-F6EECF244321}">
                <p14:modId xmlns:p14="http://schemas.microsoft.com/office/powerpoint/2010/main" val="2616716590"/>
              </p:ext>
            </p:extLst>
          </p:nvPr>
        </p:nvGraphicFramePr>
        <p:xfrm>
          <a:off x="261258" y="1222311"/>
          <a:ext cx="11580222" cy="5363914"/>
        </p:xfrm>
        <a:graphic>
          <a:graphicData uri="http://schemas.openxmlformats.org/drawingml/2006/table">
            <a:tbl>
              <a:tblPr>
                <a:tableStyleId>{F5AB1C69-6EDB-4FF4-983F-18BD219EF322}</a:tableStyleId>
              </a:tblPr>
              <a:tblGrid>
                <a:gridCol w="3580728">
                  <a:extLst>
                    <a:ext uri="{9D8B030D-6E8A-4147-A177-3AD203B41FA5}">
                      <a16:colId xmlns:a16="http://schemas.microsoft.com/office/drawing/2014/main" val="4039078497"/>
                    </a:ext>
                  </a:extLst>
                </a:gridCol>
                <a:gridCol w="609486">
                  <a:extLst>
                    <a:ext uri="{9D8B030D-6E8A-4147-A177-3AD203B41FA5}">
                      <a16:colId xmlns:a16="http://schemas.microsoft.com/office/drawing/2014/main" val="2268028790"/>
                    </a:ext>
                  </a:extLst>
                </a:gridCol>
                <a:gridCol w="736461">
                  <a:extLst>
                    <a:ext uri="{9D8B030D-6E8A-4147-A177-3AD203B41FA5}">
                      <a16:colId xmlns:a16="http://schemas.microsoft.com/office/drawing/2014/main" val="541543693"/>
                    </a:ext>
                  </a:extLst>
                </a:gridCol>
                <a:gridCol w="711068">
                  <a:extLst>
                    <a:ext uri="{9D8B030D-6E8A-4147-A177-3AD203B41FA5}">
                      <a16:colId xmlns:a16="http://schemas.microsoft.com/office/drawing/2014/main" val="1624354859"/>
                    </a:ext>
                  </a:extLst>
                </a:gridCol>
                <a:gridCol w="533300">
                  <a:extLst>
                    <a:ext uri="{9D8B030D-6E8A-4147-A177-3AD203B41FA5}">
                      <a16:colId xmlns:a16="http://schemas.microsoft.com/office/drawing/2014/main" val="1222830943"/>
                    </a:ext>
                  </a:extLst>
                </a:gridCol>
                <a:gridCol w="634881">
                  <a:extLst>
                    <a:ext uri="{9D8B030D-6E8A-4147-A177-3AD203B41FA5}">
                      <a16:colId xmlns:a16="http://schemas.microsoft.com/office/drawing/2014/main" val="2603260384"/>
                    </a:ext>
                  </a:extLst>
                </a:gridCol>
                <a:gridCol w="812648">
                  <a:extLst>
                    <a:ext uri="{9D8B030D-6E8A-4147-A177-3AD203B41FA5}">
                      <a16:colId xmlns:a16="http://schemas.microsoft.com/office/drawing/2014/main" val="2368115834"/>
                    </a:ext>
                  </a:extLst>
                </a:gridCol>
                <a:gridCol w="558693">
                  <a:extLst>
                    <a:ext uri="{9D8B030D-6E8A-4147-A177-3AD203B41FA5}">
                      <a16:colId xmlns:a16="http://schemas.microsoft.com/office/drawing/2014/main" val="748335528"/>
                    </a:ext>
                  </a:extLst>
                </a:gridCol>
                <a:gridCol w="507904">
                  <a:extLst>
                    <a:ext uri="{9D8B030D-6E8A-4147-A177-3AD203B41FA5}">
                      <a16:colId xmlns:a16="http://schemas.microsoft.com/office/drawing/2014/main" val="1426543581"/>
                    </a:ext>
                  </a:extLst>
                </a:gridCol>
                <a:gridCol w="507904">
                  <a:extLst>
                    <a:ext uri="{9D8B030D-6E8A-4147-A177-3AD203B41FA5}">
                      <a16:colId xmlns:a16="http://schemas.microsoft.com/office/drawing/2014/main" val="2028297508"/>
                    </a:ext>
                  </a:extLst>
                </a:gridCol>
                <a:gridCol w="482508">
                  <a:extLst>
                    <a:ext uri="{9D8B030D-6E8A-4147-A177-3AD203B41FA5}">
                      <a16:colId xmlns:a16="http://schemas.microsoft.com/office/drawing/2014/main" val="2259802916"/>
                    </a:ext>
                  </a:extLst>
                </a:gridCol>
                <a:gridCol w="482508">
                  <a:extLst>
                    <a:ext uri="{9D8B030D-6E8A-4147-A177-3AD203B41FA5}">
                      <a16:colId xmlns:a16="http://schemas.microsoft.com/office/drawing/2014/main" val="1341647594"/>
                    </a:ext>
                  </a:extLst>
                </a:gridCol>
                <a:gridCol w="888833">
                  <a:extLst>
                    <a:ext uri="{9D8B030D-6E8A-4147-A177-3AD203B41FA5}">
                      <a16:colId xmlns:a16="http://schemas.microsoft.com/office/drawing/2014/main" val="3886776007"/>
                    </a:ext>
                  </a:extLst>
                </a:gridCol>
                <a:gridCol w="533300">
                  <a:extLst>
                    <a:ext uri="{9D8B030D-6E8A-4147-A177-3AD203B41FA5}">
                      <a16:colId xmlns:a16="http://schemas.microsoft.com/office/drawing/2014/main" val="2598058042"/>
                    </a:ext>
                  </a:extLst>
                </a:gridCol>
              </a:tblGrid>
              <a:tr h="596392">
                <a:tc>
                  <a:txBody>
                    <a:bodyPr/>
                    <a:lstStyle/>
                    <a:p>
                      <a:pPr algn="ctr" fontAlgn="b"/>
                      <a:r>
                        <a:rPr lang="en-US" sz="2000" b="1" u="none" strike="noStrike">
                          <a:ln>
                            <a:noFill/>
                          </a:ln>
                          <a:solidFill>
                            <a:sysClr val="windowText" lastClr="000000"/>
                          </a:solidFill>
                          <a:effectLst/>
                        </a:rPr>
                        <a:t>UAS CNA</a:t>
                      </a:r>
                      <a:br>
                        <a:rPr lang="en-US" sz="2000" b="1" u="none" strike="noStrike">
                          <a:ln>
                            <a:noFill/>
                          </a:ln>
                          <a:solidFill>
                            <a:sysClr val="windowText" lastClr="000000"/>
                          </a:solidFill>
                          <a:effectLst/>
                        </a:rPr>
                      </a:br>
                      <a:r>
                        <a:rPr lang="en-US" sz="2000" b="1" u="none" strike="noStrike">
                          <a:ln>
                            <a:noFill/>
                          </a:ln>
                          <a:solidFill>
                            <a:sysClr val="windowText" lastClr="000000"/>
                          </a:solidFill>
                          <a:effectLst/>
                        </a:rPr>
                        <a:t>Course Matrix</a:t>
                      </a:r>
                      <a:endParaRPr lang="en-US" sz="20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UAS </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JNU</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UAS</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KTN</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UAS</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SIK</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BRH</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RSL</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SEARHC</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APCA</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T&amp;H</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DOL</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DVR</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TVR</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ln>
                            <a:noFill/>
                          </a:ln>
                          <a:solidFill>
                            <a:sysClr val="windowText" lastClr="000000"/>
                          </a:solidFill>
                          <a:effectLst/>
                        </a:rPr>
                        <a:t>Local</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 Schools </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a:ln>
                            <a:noFill/>
                          </a:ln>
                          <a:solidFill>
                            <a:sysClr val="windowText" lastClr="000000"/>
                          </a:solidFill>
                          <a:effectLst/>
                          <a:latin typeface="Aptos Narrow" panose="020B0004020202020204" pitchFamily="34" charset="0"/>
                        </a:rPr>
                        <a:t>Local Gov</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1547914"/>
                  </a:ext>
                </a:extLst>
              </a:tr>
              <a:tr h="233180">
                <a:tc>
                  <a:txBody>
                    <a:bodyPr/>
                    <a:lstStyle/>
                    <a:p>
                      <a:pPr algn="ctr" fontAlgn="b"/>
                      <a:r>
                        <a:rPr lang="en-US" sz="1400" b="1" u="none" strike="noStrike">
                          <a:ln>
                            <a:noFill/>
                          </a:ln>
                          <a:solidFill>
                            <a:sysClr val="windowText" lastClr="000000"/>
                          </a:solidFill>
                          <a:effectLst/>
                        </a:rPr>
                        <a:t>Access to students</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779006"/>
                  </a:ext>
                </a:extLst>
              </a:tr>
              <a:tr h="458318">
                <a:tc>
                  <a:txBody>
                    <a:bodyPr/>
                    <a:lstStyle/>
                    <a:p>
                      <a:pPr algn="ctr" fontAlgn="b"/>
                      <a:r>
                        <a:rPr lang="en-US" sz="1400" b="1" u="none" strike="noStrike">
                          <a:ln>
                            <a:noFill/>
                          </a:ln>
                          <a:solidFill>
                            <a:sysClr val="windowText" lastClr="000000"/>
                          </a:solidFill>
                          <a:effectLst/>
                        </a:rPr>
                        <a:t>Access to workforce development </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employees</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2394354"/>
                  </a:ext>
                </a:extLst>
              </a:tr>
              <a:tr h="233180">
                <a:tc>
                  <a:txBody>
                    <a:bodyPr/>
                    <a:lstStyle/>
                    <a:p>
                      <a:pPr algn="ctr" fontAlgn="b"/>
                      <a:r>
                        <a:rPr lang="en-US" sz="1400" b="1" u="none" strike="noStrike">
                          <a:ln>
                            <a:noFill/>
                          </a:ln>
                          <a:solidFill>
                            <a:sysClr val="windowText" lastClr="000000"/>
                          </a:solidFill>
                          <a:effectLst/>
                        </a:rPr>
                        <a:t>Community offer Course</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9365704"/>
                  </a:ext>
                </a:extLst>
              </a:tr>
              <a:tr h="356483">
                <a:tc>
                  <a:txBody>
                    <a:bodyPr/>
                    <a:lstStyle/>
                    <a:p>
                      <a:pPr algn="ctr" fontAlgn="b"/>
                      <a:r>
                        <a:rPr lang="en-US" sz="1400" b="1" u="none" strike="noStrike">
                          <a:ln>
                            <a:noFill/>
                          </a:ln>
                          <a:solidFill>
                            <a:sysClr val="windowText" lastClr="000000"/>
                          </a:solidFill>
                          <a:effectLst/>
                        </a:rPr>
                        <a:t>Internal CNA Course = Employment</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028998"/>
                  </a:ext>
                </a:extLst>
              </a:tr>
              <a:tr h="233180">
                <a:tc>
                  <a:txBody>
                    <a:bodyPr/>
                    <a:lstStyle/>
                    <a:p>
                      <a:pPr algn="ctr" fontAlgn="b"/>
                      <a:r>
                        <a:rPr lang="en-US" sz="1400" b="1" u="none" strike="noStrike">
                          <a:ln>
                            <a:noFill/>
                          </a:ln>
                          <a:solidFill>
                            <a:sysClr val="windowText" lastClr="000000"/>
                          </a:solidFill>
                          <a:effectLst/>
                        </a:rPr>
                        <a:t>Staff Instructor</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3316159"/>
                  </a:ext>
                </a:extLst>
              </a:tr>
              <a:tr h="233180">
                <a:tc>
                  <a:txBody>
                    <a:bodyPr/>
                    <a:lstStyle/>
                    <a:p>
                      <a:pPr algn="ctr" fontAlgn="b"/>
                      <a:r>
                        <a:rPr lang="en-US" sz="1400" b="1" u="none" strike="noStrike">
                          <a:ln>
                            <a:noFill/>
                          </a:ln>
                          <a:solidFill>
                            <a:sysClr val="windowText" lastClr="000000"/>
                          </a:solidFill>
                          <a:effectLst/>
                        </a:rPr>
                        <a:t>Funding Instructor(Internal)</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8961124"/>
                  </a:ext>
                </a:extLst>
              </a:tr>
              <a:tr h="458318">
                <a:tc>
                  <a:txBody>
                    <a:bodyPr/>
                    <a:lstStyle/>
                    <a:p>
                      <a:pPr algn="ctr" fontAlgn="b"/>
                      <a:r>
                        <a:rPr lang="en-US" sz="1400" b="1" u="none" strike="noStrike">
                          <a:ln>
                            <a:noFill/>
                          </a:ln>
                          <a:solidFill>
                            <a:sysClr val="windowText" lastClr="000000"/>
                          </a:solidFill>
                          <a:effectLst/>
                        </a:rPr>
                        <a:t>Funding Instructor</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State $</a:t>
                      </a:r>
                    </a:p>
                    <a:p>
                      <a:pPr algn="ctr" fontAlgn="b"/>
                      <a:r>
                        <a:rPr lang="en-US" sz="1400" b="0" i="0" u="none" strike="noStrike">
                          <a:ln>
                            <a:noFill/>
                          </a:ln>
                          <a:solidFill>
                            <a:sysClr val="windowText" lastClr="000000"/>
                          </a:solidFill>
                          <a:effectLst/>
                          <a:latin typeface="Aptos Narrow" panose="020B0004020202020204" pitchFamily="34" charset="0"/>
                        </a:rPr>
                        <a:t>City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State $</a:t>
                      </a:r>
                    </a:p>
                    <a:p>
                      <a:pPr algn="ctr" fontAlgn="b"/>
                      <a:r>
                        <a:rPr lang="en-US" sz="1400" b="0" i="0" u="none" strike="noStrike">
                          <a:ln>
                            <a:noFill/>
                          </a:ln>
                          <a:solidFill>
                            <a:sysClr val="windowText" lastClr="000000"/>
                          </a:solidFill>
                          <a:effectLst/>
                          <a:latin typeface="Aptos Narrow" panose="020B0004020202020204" pitchFamily="34" charset="0"/>
                        </a:rPr>
                        <a:t>City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337655"/>
                  </a:ext>
                </a:extLst>
              </a:tr>
              <a:tr h="233180">
                <a:tc>
                  <a:txBody>
                    <a:bodyPr/>
                    <a:lstStyle/>
                    <a:p>
                      <a:pPr algn="ctr" fontAlgn="b"/>
                      <a:r>
                        <a:rPr lang="en-US" sz="1400" b="1" u="none" strike="noStrike">
                          <a:ln>
                            <a:noFill/>
                          </a:ln>
                          <a:solidFill>
                            <a:sysClr val="windowText" lastClr="000000"/>
                          </a:solidFill>
                          <a:effectLst/>
                        </a:rPr>
                        <a:t>Funding Tuition</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9583402"/>
                  </a:ext>
                </a:extLst>
              </a:tr>
              <a:tr h="683457">
                <a:tc>
                  <a:txBody>
                    <a:bodyPr/>
                    <a:lstStyle/>
                    <a:p>
                      <a:pPr algn="ctr" fontAlgn="b"/>
                      <a:r>
                        <a:rPr lang="en-US" sz="1400" b="1" u="none" strike="noStrike">
                          <a:ln>
                            <a:noFill/>
                          </a:ln>
                          <a:solidFill>
                            <a:sysClr val="windowText" lastClr="000000"/>
                          </a:solidFill>
                          <a:effectLst/>
                        </a:rPr>
                        <a:t>CNA Class Location</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by provider</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KTN</a:t>
                      </a:r>
                      <a:br>
                        <a:rPr lang="en-US" sz="1400" u="none" strike="noStrike">
                          <a:ln>
                            <a:noFill/>
                          </a:ln>
                          <a:solidFill>
                            <a:sysClr val="windowText" lastClr="000000"/>
                          </a:solidFill>
                          <a:effectLst/>
                        </a:rPr>
                      </a:br>
                      <a:r>
                        <a:rPr lang="en-US" sz="1400" u="none" strike="noStrike">
                          <a:ln>
                            <a:noFill/>
                          </a:ln>
                          <a:solidFill>
                            <a:sysClr val="windowText" lastClr="000000"/>
                          </a:solidFill>
                          <a:effectLst/>
                        </a:rPr>
                        <a:t>POW</a:t>
                      </a:r>
                      <a:br>
                        <a:rPr lang="en-US" sz="1400" u="none" strike="noStrike">
                          <a:ln>
                            <a:noFill/>
                          </a:ln>
                          <a:solidFill>
                            <a:sysClr val="windowText" lastClr="000000"/>
                          </a:solidFill>
                          <a:effectLst/>
                        </a:rPr>
                      </a:br>
                      <a:r>
                        <a:rPr lang="en-US" sz="1400" u="none" strike="noStrike">
                          <a:ln>
                            <a:noFill/>
                          </a:ln>
                          <a:solidFill>
                            <a:sysClr val="windowText" lastClr="000000"/>
                          </a:solidFill>
                          <a:effectLst/>
                        </a:rPr>
                        <a:t>Haines</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STK</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JNU</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WRG</a:t>
                      </a:r>
                      <a:br>
                        <a:rPr lang="en-US" sz="1400" u="none" strike="noStrike">
                          <a:ln>
                            <a:noFill/>
                          </a:ln>
                          <a:solidFill>
                            <a:sysClr val="windowText" lastClr="000000"/>
                          </a:solidFill>
                          <a:effectLst/>
                        </a:rPr>
                      </a:br>
                      <a:r>
                        <a:rPr lang="en-US" sz="1400" u="none" strike="noStrike">
                          <a:ln>
                            <a:noFill/>
                          </a:ln>
                          <a:solidFill>
                            <a:sysClr val="windowText" lastClr="000000"/>
                          </a:solidFill>
                          <a:effectLst/>
                        </a:rPr>
                        <a:t>PGS</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1550506"/>
                  </a:ext>
                </a:extLst>
              </a:tr>
              <a:tr h="233180">
                <a:tc>
                  <a:txBody>
                    <a:bodyPr/>
                    <a:lstStyle/>
                    <a:p>
                      <a:pPr algn="ctr" fontAlgn="b"/>
                      <a:r>
                        <a:rPr lang="en-US" sz="1400" b="1" u="none" strike="noStrike">
                          <a:ln>
                            <a:noFill/>
                          </a:ln>
                          <a:solidFill>
                            <a:sysClr val="windowText" lastClr="000000"/>
                          </a:solidFill>
                          <a:effectLst/>
                        </a:rPr>
                        <a:t>Media Outreach</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683708"/>
                  </a:ext>
                </a:extLst>
              </a:tr>
              <a:tr h="233180">
                <a:tc>
                  <a:txBody>
                    <a:bodyPr/>
                    <a:lstStyle/>
                    <a:p>
                      <a:pPr algn="ctr" fontAlgn="b"/>
                      <a:r>
                        <a:rPr lang="en-US" sz="1400" b="1" u="none" strike="noStrike">
                          <a:ln>
                            <a:noFill/>
                          </a:ln>
                          <a:solidFill>
                            <a:sysClr val="windowText" lastClr="000000"/>
                          </a:solidFill>
                          <a:effectLst/>
                        </a:rPr>
                        <a:t>Certification Location</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468786"/>
                  </a:ext>
                </a:extLst>
              </a:tr>
              <a:tr h="233180">
                <a:tc>
                  <a:txBody>
                    <a:bodyPr/>
                    <a:lstStyle/>
                    <a:p>
                      <a:pPr algn="ctr" fontAlgn="b"/>
                      <a:r>
                        <a:rPr lang="en-US" sz="1400" b="1" u="none" strike="noStrike">
                          <a:ln>
                            <a:noFill/>
                          </a:ln>
                          <a:solidFill>
                            <a:sysClr val="windowText" lastClr="000000"/>
                          </a:solidFill>
                          <a:effectLst/>
                        </a:rPr>
                        <a:t>Practicum Sites</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82560"/>
                  </a:ext>
                </a:extLst>
              </a:tr>
              <a:tr h="233180">
                <a:tc>
                  <a:txBody>
                    <a:bodyPr/>
                    <a:lstStyle/>
                    <a:p>
                      <a:pPr algn="ctr" fontAlgn="b"/>
                      <a:r>
                        <a:rPr lang="en-US" sz="1400" b="1" u="none" strike="noStrike">
                          <a:ln>
                            <a:noFill/>
                          </a:ln>
                          <a:solidFill>
                            <a:sysClr val="windowText" lastClr="000000"/>
                          </a:solidFill>
                          <a:effectLst/>
                        </a:rPr>
                        <a:t>College Credit</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5037961"/>
                  </a:ext>
                </a:extLst>
              </a:tr>
              <a:tr h="233180">
                <a:tc>
                  <a:txBody>
                    <a:bodyPr/>
                    <a:lstStyle/>
                    <a:p>
                      <a:pPr algn="ctr" fontAlgn="b"/>
                      <a:r>
                        <a:rPr lang="en-US" sz="1400" b="1" u="none" strike="noStrike">
                          <a:ln>
                            <a:noFill/>
                          </a:ln>
                          <a:solidFill>
                            <a:sysClr val="windowText" lastClr="000000"/>
                          </a:solidFill>
                          <a:effectLst/>
                        </a:rPr>
                        <a:t>Student Housing</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1497056"/>
                  </a:ext>
                </a:extLst>
              </a:tr>
              <a:tr h="458318">
                <a:tc>
                  <a:txBody>
                    <a:bodyPr/>
                    <a:lstStyle/>
                    <a:p>
                      <a:pPr algn="ctr" fontAlgn="b"/>
                      <a:r>
                        <a:rPr lang="en-US" sz="1400" b="1" u="none" strike="noStrike">
                          <a:ln>
                            <a:noFill/>
                          </a:ln>
                          <a:solidFill>
                            <a:sysClr val="windowText" lastClr="000000"/>
                          </a:solidFill>
                          <a:effectLst/>
                        </a:rPr>
                        <a:t>Funding for short term</a:t>
                      </a:r>
                      <a:br>
                        <a:rPr lang="en-US" sz="1400" b="1" u="none" strike="noStrike">
                          <a:ln>
                            <a:noFill/>
                          </a:ln>
                          <a:solidFill>
                            <a:sysClr val="windowText" lastClr="000000"/>
                          </a:solidFill>
                          <a:effectLst/>
                        </a:rPr>
                      </a:br>
                      <a:r>
                        <a:rPr lang="en-US" sz="1400" b="1" u="none" strike="noStrike">
                          <a:ln>
                            <a:noFill/>
                          </a:ln>
                          <a:solidFill>
                            <a:sysClr val="windowText" lastClr="000000"/>
                          </a:solidFill>
                          <a:effectLst/>
                        </a:rPr>
                        <a:t>student housing</a:t>
                      </a:r>
                      <a:endParaRPr lang="en-US" sz="1400" b="1"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x</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n>
                            <a:noFill/>
                          </a:ln>
                          <a:solidFill>
                            <a:sysClr val="windowText" lastClr="000000"/>
                          </a:solidFill>
                          <a:effectLst/>
                        </a:rPr>
                        <a:t> </a:t>
                      </a:r>
                      <a:endParaRPr lang="en-US" sz="1400" b="0" i="0" u="none" strike="noStrike">
                        <a:ln>
                          <a:noFill/>
                        </a:ln>
                        <a:solidFill>
                          <a:sysClr val="windowText" lastClr="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4138624"/>
                  </a:ext>
                </a:extLst>
              </a:tr>
            </a:tbl>
          </a:graphicData>
        </a:graphic>
      </p:graphicFrame>
    </p:spTree>
    <p:extLst>
      <p:ext uri="{BB962C8B-B14F-4D97-AF65-F5344CB8AC3E}">
        <p14:creationId xmlns:p14="http://schemas.microsoft.com/office/powerpoint/2010/main" val="142461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1F95-5175-EFD1-7F1F-A42F0A7AC84A}"/>
              </a:ext>
            </a:extLst>
          </p:cNvPr>
          <p:cNvSpPr>
            <a:spLocks noGrp="1"/>
          </p:cNvSpPr>
          <p:nvPr>
            <p:ph type="title"/>
          </p:nvPr>
        </p:nvSpPr>
        <p:spPr>
          <a:xfrm>
            <a:off x="429208" y="506963"/>
            <a:ext cx="10551990" cy="631371"/>
          </a:xfrm>
        </p:spPr>
        <p:txBody>
          <a:bodyPr>
            <a:normAutofit fontScale="90000"/>
          </a:bodyPr>
          <a:lstStyle/>
          <a:p>
            <a:r>
              <a:rPr lang="en-US" sz="4000" b="1">
                <a:solidFill>
                  <a:schemeClr val="tx1"/>
                </a:solidFill>
                <a:latin typeface="Aptos" panose="020B0004020202020204" pitchFamily="34" charset="0"/>
              </a:rPr>
              <a:t>Sustainability: Provide the Needed Education</a:t>
            </a:r>
          </a:p>
        </p:txBody>
      </p:sp>
      <p:sp>
        <p:nvSpPr>
          <p:cNvPr id="3" name="Content Placeholder 2">
            <a:extLst>
              <a:ext uri="{FF2B5EF4-FFF2-40B4-BE49-F238E27FC236}">
                <a16:creationId xmlns:a16="http://schemas.microsoft.com/office/drawing/2014/main" id="{ABA548D6-59E6-6E07-62CB-3473614027A5}"/>
              </a:ext>
            </a:extLst>
          </p:cNvPr>
          <p:cNvSpPr>
            <a:spLocks noGrp="1"/>
          </p:cNvSpPr>
          <p:nvPr>
            <p:ph idx="1"/>
          </p:nvPr>
        </p:nvSpPr>
        <p:spPr>
          <a:xfrm>
            <a:off x="513184" y="1296955"/>
            <a:ext cx="11215396" cy="5178489"/>
          </a:xfrm>
          <a:noFill/>
        </p:spPr>
        <p:txBody>
          <a:bodyPr>
            <a:normAutofit fontScale="92500" lnSpcReduction="20000"/>
          </a:bodyPr>
          <a:lstStyle/>
          <a:p>
            <a:pPr marL="45720" indent="0">
              <a:buNone/>
            </a:pPr>
            <a:r>
              <a:rPr lang="en-US" sz="1800" dirty="0">
                <a:solidFill>
                  <a:schemeClr val="tx1"/>
                </a:solidFill>
                <a:latin typeface="Aptos" panose="020B0004020202020204" pitchFamily="34" charset="0"/>
              </a:rPr>
              <a:t>November 7, 2024, UAS Meeting:  </a:t>
            </a:r>
          </a:p>
          <a:p>
            <a:pPr marL="45720" indent="0">
              <a:buNone/>
            </a:pPr>
            <a:r>
              <a:rPr lang="en-US" sz="1800" b="1" dirty="0">
                <a:solidFill>
                  <a:schemeClr val="tx1"/>
                </a:solidFill>
                <a:latin typeface="Aptos" panose="020B0004020202020204" pitchFamily="34" charset="0"/>
              </a:rPr>
              <a:t>Provider							Resources</a:t>
            </a:r>
          </a:p>
          <a:p>
            <a:pPr marL="45720" indent="0">
              <a:buNone/>
            </a:pPr>
            <a:r>
              <a:rPr lang="en-US" sz="1800" dirty="0">
                <a:solidFill>
                  <a:schemeClr val="tx1"/>
                </a:solidFill>
                <a:latin typeface="Aptos" panose="020B0004020202020204" pitchFamily="34" charset="0"/>
              </a:rPr>
              <a:t>Sitka UAS Campus	 					6 Credit Virtual Classroom	</a:t>
            </a:r>
          </a:p>
          <a:p>
            <a:pPr marL="45720" indent="0">
              <a:buNone/>
            </a:pPr>
            <a:r>
              <a:rPr lang="en-US" sz="1800" dirty="0">
                <a:solidFill>
                  <a:schemeClr val="tx1"/>
                </a:solidFill>
                <a:latin typeface="Aptos" panose="020B0004020202020204" pitchFamily="34" charset="0"/>
              </a:rPr>
              <a:t>		  					 Vested full-time staff member</a:t>
            </a:r>
          </a:p>
          <a:p>
            <a:pPr marL="45720" indent="0">
              <a:buNone/>
            </a:pPr>
            <a:r>
              <a:rPr lang="en-US" sz="1800" dirty="0">
                <a:solidFill>
                  <a:schemeClr val="tx1"/>
                </a:solidFill>
                <a:latin typeface="Aptos" panose="020B0004020202020204" pitchFamily="34" charset="0"/>
              </a:rPr>
              <a:t>Juneau UAS Campus 					3 Credit Lab/Practical</a:t>
            </a:r>
          </a:p>
          <a:p>
            <a:pPr marL="45720" indent="0">
              <a:buNone/>
            </a:pPr>
            <a:r>
              <a:rPr lang="en-US" sz="1800" dirty="0">
                <a:solidFill>
                  <a:schemeClr val="tx1"/>
                </a:solidFill>
                <a:latin typeface="Aptos" panose="020B0004020202020204" pitchFamily="34" charset="0"/>
              </a:rPr>
              <a:t>		       					 Adjunct Professor</a:t>
            </a:r>
          </a:p>
          <a:p>
            <a:pPr marL="45720" indent="0">
              <a:buNone/>
            </a:pPr>
            <a:r>
              <a:rPr lang="en-US" sz="1800" dirty="0">
                <a:solidFill>
                  <a:schemeClr val="tx1"/>
                </a:solidFill>
                <a:latin typeface="Aptos" panose="020B0004020202020204" pitchFamily="34" charset="0"/>
              </a:rPr>
              <a:t>Bartlett Regional Hospital Wildflower Court			 Practical Site</a:t>
            </a:r>
          </a:p>
          <a:p>
            <a:pPr marL="45720" indent="0">
              <a:buNone/>
            </a:pPr>
            <a:r>
              <a:rPr lang="en-US" sz="1800" b="1" dirty="0">
                <a:solidFill>
                  <a:schemeClr val="tx1"/>
                </a:solidFill>
                <a:latin typeface="Aptos" panose="020B0004020202020204" pitchFamily="34" charset="0"/>
              </a:rPr>
              <a:t>For sustainability</a:t>
            </a:r>
            <a:r>
              <a:rPr lang="en-US" sz="1800" dirty="0">
                <a:solidFill>
                  <a:schemeClr val="tx1"/>
                </a:solidFill>
                <a:latin typeface="Aptos" panose="020B0004020202020204" pitchFamily="34" charset="0"/>
              </a:rPr>
              <a:t>, it was determined that UAS could seek sponsorship for the cost of the professor resulting in tuition rates to be reduced so that the course could be accessible to more students with minimal tuition costs ($25-100 per student).   </a:t>
            </a:r>
          </a:p>
          <a:p>
            <a:pPr marL="45720" indent="0">
              <a:buNone/>
            </a:pPr>
            <a:r>
              <a:rPr lang="en-US" sz="1800" dirty="0">
                <a:solidFill>
                  <a:schemeClr val="tx1"/>
                </a:solidFill>
                <a:latin typeface="Aptos" panose="020B0004020202020204" pitchFamily="34" charset="0"/>
              </a:rPr>
              <a:t>UAS has created a draft document to seek sponsorships for the course. </a:t>
            </a:r>
          </a:p>
          <a:p>
            <a:pPr marL="45720" indent="0">
              <a:buNone/>
            </a:pPr>
            <a:r>
              <a:rPr lang="en-US" sz="1800" dirty="0">
                <a:solidFill>
                  <a:schemeClr val="tx1"/>
                </a:solidFill>
                <a:latin typeface="Aptos" panose="020B0004020202020204" pitchFamily="34" charset="0"/>
              </a:rPr>
              <a:t>UAS would like to delivery the course in Spring 2025. </a:t>
            </a:r>
          </a:p>
          <a:p>
            <a:pPr marL="45720" indent="0">
              <a:buNone/>
            </a:pPr>
            <a:r>
              <a:rPr lang="en-US" sz="1800" dirty="0">
                <a:solidFill>
                  <a:schemeClr val="tx1"/>
                </a:solidFill>
                <a:latin typeface="Aptos" panose="020B0004020202020204" pitchFamily="34" charset="0"/>
              </a:rPr>
              <a:t>20 student max for course</a:t>
            </a:r>
          </a:p>
          <a:p>
            <a:pPr marL="45720" indent="0">
              <a:buNone/>
            </a:pPr>
            <a:r>
              <a:rPr lang="en-US" sz="1800" b="1" dirty="0">
                <a:solidFill>
                  <a:schemeClr val="tx1"/>
                </a:solidFill>
                <a:latin typeface="Aptos" panose="020B0004020202020204" pitchFamily="34" charset="0"/>
              </a:rPr>
              <a:t>*Additional Marketability/sponsorship: </a:t>
            </a:r>
            <a:r>
              <a:rPr lang="en-US" sz="1800" dirty="0">
                <a:solidFill>
                  <a:schemeClr val="tx1"/>
                </a:solidFill>
                <a:latin typeface="Aptos" panose="020B0004020202020204" pitchFamily="34" charset="0"/>
              </a:rPr>
              <a:t>CNA course could be utilized as educational base for Direct Support Professional supervisors of Personal Care Services.  UAS would need to offer students SDS Exam and skills check.  </a:t>
            </a:r>
          </a:p>
          <a:p>
            <a:pPr marL="45720" indent="0">
              <a:buNone/>
            </a:pPr>
            <a:r>
              <a:rPr lang="en-US" sz="1800" dirty="0">
                <a:solidFill>
                  <a:schemeClr val="tx1"/>
                </a:solidFill>
                <a:latin typeface="Aptos" panose="020B0004020202020204" pitchFamily="34" charset="0"/>
              </a:rPr>
              <a:t>SREC is asking UAS to consider a regional delivery to students to all SE Alaska communities.</a:t>
            </a:r>
          </a:p>
          <a:p>
            <a:pPr marL="45720" indent="0">
              <a:buNone/>
            </a:pPr>
            <a:endParaRPr lang="en-US" sz="1800" dirty="0">
              <a:solidFill>
                <a:schemeClr val="tx1"/>
              </a:solidFill>
              <a:latin typeface="Aptos" panose="020B0004020202020204" pitchFamily="34" charset="0"/>
            </a:endParaRPr>
          </a:p>
        </p:txBody>
      </p:sp>
    </p:spTree>
    <p:extLst>
      <p:ext uri="{BB962C8B-B14F-4D97-AF65-F5344CB8AC3E}">
        <p14:creationId xmlns:p14="http://schemas.microsoft.com/office/powerpoint/2010/main" val="344613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a:extLst>
            <a:ext uri="{FF2B5EF4-FFF2-40B4-BE49-F238E27FC236}">
              <a16:creationId xmlns:a16="http://schemas.microsoft.com/office/drawing/2014/main" id="{EAC27C1A-C905-5888-2AC2-89370F0D512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0AAEA9D-94C2-C28D-A81B-4A0C162C2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CC5A9A0-65B5-B562-05B1-AA3CCDB22FCC}"/>
              </a:ext>
            </a:extLst>
          </p:cNvPr>
          <p:cNvSpPr>
            <a:spLocks noGrp="1"/>
          </p:cNvSpPr>
          <p:nvPr>
            <p:ph type="ctrTitle"/>
          </p:nvPr>
        </p:nvSpPr>
        <p:spPr>
          <a:xfrm>
            <a:off x="1109980" y="4208424"/>
            <a:ext cx="9966960" cy="1325880"/>
          </a:xfrm>
        </p:spPr>
        <p:txBody>
          <a:bodyPr>
            <a:normAutofit/>
          </a:bodyPr>
          <a:lstStyle/>
          <a:p>
            <a:r>
              <a:rPr lang="en-US" sz="4400" b="1">
                <a:effectLst/>
                <a:latin typeface="Aptos" panose="020B0004020202020204" pitchFamily="34" charset="0"/>
                <a:ea typeface="Times New Roman" panose="02020603050405020304" pitchFamily="18" charset="0"/>
              </a:rPr>
              <a:t>Project Changes </a:t>
            </a:r>
            <a:br>
              <a:rPr lang="en-US" sz="4600">
                <a:effectLst/>
                <a:latin typeface="Calibri" panose="020F0502020204030204" pitchFamily="34" charset="0"/>
                <a:ea typeface="Aptos" panose="020B0004020202020204" pitchFamily="34" charset="0"/>
              </a:rPr>
            </a:br>
            <a:endParaRPr lang="en-US" sz="4600"/>
          </a:p>
        </p:txBody>
      </p:sp>
      <p:sp>
        <p:nvSpPr>
          <p:cNvPr id="11" name="Rectangle 10">
            <a:extLst>
              <a:ext uri="{FF2B5EF4-FFF2-40B4-BE49-F238E27FC236}">
                <a16:creationId xmlns:a16="http://schemas.microsoft.com/office/drawing/2014/main" id="{C8A8429F-CCB6-F7AF-5087-82CA76C65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close-up of a logo&#10;&#10;Description automatically generated">
            <a:extLst>
              <a:ext uri="{FF2B5EF4-FFF2-40B4-BE49-F238E27FC236}">
                <a16:creationId xmlns:a16="http://schemas.microsoft.com/office/drawing/2014/main" id="{A7B6A14A-236E-FF5B-C676-F89B0BE92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87" y="728472"/>
            <a:ext cx="8409205" cy="3027316"/>
          </a:xfrm>
          <a:prstGeom prst="rect">
            <a:avLst/>
          </a:prstGeom>
        </p:spPr>
      </p:pic>
      <p:pic>
        <p:nvPicPr>
          <p:cNvPr id="2" name="Picture 1" descr="A green and yellow logo&#10;&#10;Description automatically generated">
            <a:extLst>
              <a:ext uri="{FF2B5EF4-FFF2-40B4-BE49-F238E27FC236}">
                <a16:creationId xmlns:a16="http://schemas.microsoft.com/office/drawing/2014/main" id="{4A02133F-7269-0068-001D-F79A43246A36}"/>
              </a:ext>
            </a:extLst>
          </p:cNvPr>
          <p:cNvPicPr>
            <a:picLocks noChangeAspect="1"/>
          </p:cNvPicPr>
          <p:nvPr/>
        </p:nvPicPr>
        <p:blipFill>
          <a:blip r:embed="rId3"/>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399829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7D88-0706-1742-01B1-EE7C000B0AF0}"/>
              </a:ext>
            </a:extLst>
          </p:cNvPr>
          <p:cNvSpPr>
            <a:spLocks noGrp="1"/>
          </p:cNvSpPr>
          <p:nvPr>
            <p:ph type="title"/>
          </p:nvPr>
        </p:nvSpPr>
        <p:spPr>
          <a:xfrm>
            <a:off x="195944" y="108542"/>
            <a:ext cx="9875520" cy="1356360"/>
          </a:xfrm>
        </p:spPr>
        <p:txBody>
          <a:bodyPr/>
          <a:lstStyle/>
          <a:p>
            <a:r>
              <a:rPr lang="en-US" b="1">
                <a:solidFill>
                  <a:schemeClr val="tx1"/>
                </a:solidFill>
                <a:latin typeface="Aptos" panose="020B0004020202020204" pitchFamily="34" charset="0"/>
              </a:rPr>
              <a:t>Project Changes</a:t>
            </a:r>
            <a:endParaRPr lang="en-US">
              <a:latin typeface="Aptos" panose="020B0004020202020204" pitchFamily="34" charset="0"/>
            </a:endParaRPr>
          </a:p>
        </p:txBody>
      </p:sp>
      <p:sp>
        <p:nvSpPr>
          <p:cNvPr id="3" name="Text Placeholder 2">
            <a:extLst>
              <a:ext uri="{FF2B5EF4-FFF2-40B4-BE49-F238E27FC236}">
                <a16:creationId xmlns:a16="http://schemas.microsoft.com/office/drawing/2014/main" id="{ECBE60FF-1DC0-48BC-3AFD-751460FA3B6A}"/>
              </a:ext>
            </a:extLst>
          </p:cNvPr>
          <p:cNvSpPr>
            <a:spLocks noGrp="1"/>
          </p:cNvSpPr>
          <p:nvPr>
            <p:ph type="body" idx="1"/>
          </p:nvPr>
        </p:nvSpPr>
        <p:spPr>
          <a:xfrm>
            <a:off x="495666" y="1839204"/>
            <a:ext cx="1616598" cy="621879"/>
          </a:xfrm>
        </p:spPr>
        <p:txBody>
          <a:bodyPr/>
          <a:lstStyle/>
          <a:p>
            <a:r>
              <a:rPr lang="en-US" sz="1400" dirty="0">
                <a:solidFill>
                  <a:schemeClr val="tx1"/>
                </a:solidFill>
                <a:latin typeface="Aptos" panose="020B0004020202020204" pitchFamily="34" charset="0"/>
              </a:rPr>
              <a:t>December</a:t>
            </a:r>
            <a:r>
              <a:rPr lang="en-US" sz="1400" dirty="0">
                <a:latin typeface="Aptos" panose="020B0004020202020204" pitchFamily="34" charset="0"/>
              </a:rPr>
              <a:t> </a:t>
            </a:r>
            <a:r>
              <a:rPr lang="en-US" sz="1400" dirty="0">
                <a:solidFill>
                  <a:schemeClr val="tx1"/>
                </a:solidFill>
                <a:latin typeface="Aptos" panose="020B0004020202020204" pitchFamily="34" charset="0"/>
              </a:rPr>
              <a:t>2023</a:t>
            </a:r>
          </a:p>
          <a:p>
            <a:endParaRPr lang="en-US" dirty="0"/>
          </a:p>
        </p:txBody>
      </p:sp>
      <p:sp>
        <p:nvSpPr>
          <p:cNvPr id="4" name="Content Placeholder 3">
            <a:extLst>
              <a:ext uri="{FF2B5EF4-FFF2-40B4-BE49-F238E27FC236}">
                <a16:creationId xmlns:a16="http://schemas.microsoft.com/office/drawing/2014/main" id="{B1427C9C-4183-6F2C-62B9-A39B940F4F60}"/>
              </a:ext>
            </a:extLst>
          </p:cNvPr>
          <p:cNvSpPr>
            <a:spLocks noGrp="1"/>
          </p:cNvSpPr>
          <p:nvPr>
            <p:ph sz="half" idx="2"/>
          </p:nvPr>
        </p:nvSpPr>
        <p:spPr>
          <a:xfrm>
            <a:off x="446315" y="2679192"/>
            <a:ext cx="1665949" cy="3425572"/>
          </a:xfrm>
        </p:spPr>
        <p:txBody>
          <a:bodyPr vert="horz" lIns="91440" tIns="45720" rIns="91440" bIns="45720" rtlCol="0" anchor="t">
            <a:normAutofit/>
          </a:bodyPr>
          <a:lstStyle/>
          <a:p>
            <a:pPr marL="45720" indent="0">
              <a:buNone/>
            </a:pPr>
            <a:r>
              <a:rPr lang="en-US" sz="1200" dirty="0">
                <a:solidFill>
                  <a:schemeClr val="tx1"/>
                </a:solidFill>
                <a:latin typeface="Aptos"/>
              </a:rPr>
              <a:t>Regional Eldercare Summit</a:t>
            </a:r>
            <a:endParaRPr lang="en-US" sz="1200" dirty="0">
              <a:solidFill>
                <a:schemeClr val="tx1"/>
              </a:solidFill>
              <a:latin typeface="Aptos" panose="020B0004020202020204" pitchFamily="34" charset="0"/>
            </a:endParaRPr>
          </a:p>
          <a:p>
            <a:pPr marL="45720" indent="0">
              <a:buNone/>
            </a:pPr>
            <a:endParaRPr lang="en-US" sz="1200" dirty="0">
              <a:solidFill>
                <a:schemeClr val="tx1"/>
              </a:solidFill>
              <a:latin typeface="Aptos" panose="020B0004020202020204" pitchFamily="34" charset="0"/>
            </a:endParaRPr>
          </a:p>
          <a:p>
            <a:pPr marL="45720" indent="0">
              <a:buNone/>
            </a:pPr>
            <a:endParaRPr lang="en-US" dirty="0">
              <a:solidFill>
                <a:schemeClr val="tx1"/>
              </a:solidFill>
            </a:endParaRPr>
          </a:p>
        </p:txBody>
      </p:sp>
      <p:sp>
        <p:nvSpPr>
          <p:cNvPr id="6" name="Content Placeholder 5">
            <a:extLst>
              <a:ext uri="{FF2B5EF4-FFF2-40B4-BE49-F238E27FC236}">
                <a16:creationId xmlns:a16="http://schemas.microsoft.com/office/drawing/2014/main" id="{5C5A9130-4815-3EA9-6741-C627F73EDDA4}"/>
              </a:ext>
            </a:extLst>
          </p:cNvPr>
          <p:cNvSpPr>
            <a:spLocks noGrp="1"/>
          </p:cNvSpPr>
          <p:nvPr>
            <p:ph sz="quarter" idx="4"/>
          </p:nvPr>
        </p:nvSpPr>
        <p:spPr>
          <a:xfrm>
            <a:off x="1884876" y="1568040"/>
            <a:ext cx="1239981" cy="4639861"/>
          </a:xfrm>
        </p:spPr>
        <p:txBody>
          <a:bodyPr>
            <a:normAutofit/>
          </a:bodyPr>
          <a:lstStyle/>
          <a:p>
            <a:pPr marL="45720" indent="0">
              <a:buNone/>
            </a:pPr>
            <a:endParaRPr lang="en-US" sz="1200">
              <a:solidFill>
                <a:schemeClr val="tx1"/>
              </a:solidFill>
              <a:latin typeface="Aptos" panose="020B0004020202020204" pitchFamily="34" charset="0"/>
            </a:endParaRPr>
          </a:p>
          <a:p>
            <a:pPr marL="45720" indent="0">
              <a:buNone/>
            </a:pPr>
            <a:endParaRPr lang="en-US" sz="1200">
              <a:solidFill>
                <a:schemeClr val="tx1"/>
              </a:solidFill>
              <a:latin typeface="Aptos" panose="020B0004020202020204" pitchFamily="34" charset="0"/>
            </a:endParaRPr>
          </a:p>
          <a:p>
            <a:endParaRPr lang="en-US" sz="1200">
              <a:latin typeface="Aptos" panose="020B0004020202020204" pitchFamily="34" charset="0"/>
            </a:endParaRPr>
          </a:p>
          <a:p>
            <a:pPr marL="45720" indent="0">
              <a:buNone/>
            </a:pPr>
            <a:endParaRPr lang="en-US"/>
          </a:p>
        </p:txBody>
      </p:sp>
      <p:pic>
        <p:nvPicPr>
          <p:cNvPr id="7" name="Picture 6" descr="A green and yellow logo&#10;&#10;Description automatically generated">
            <a:extLst>
              <a:ext uri="{FF2B5EF4-FFF2-40B4-BE49-F238E27FC236}">
                <a16:creationId xmlns:a16="http://schemas.microsoft.com/office/drawing/2014/main" id="{218211B7-99AB-C0F0-A329-639D5C47254B}"/>
              </a:ext>
            </a:extLst>
          </p:cNvPr>
          <p:cNvPicPr>
            <a:picLocks noChangeAspect="1"/>
          </p:cNvPicPr>
          <p:nvPr/>
        </p:nvPicPr>
        <p:blipFill>
          <a:blip r:embed="rId2"/>
          <a:stretch>
            <a:fillRect/>
          </a:stretch>
        </p:blipFill>
        <p:spPr>
          <a:xfrm>
            <a:off x="10690527" y="399186"/>
            <a:ext cx="931335" cy="585299"/>
          </a:xfrm>
          <a:prstGeom prst="rect">
            <a:avLst/>
          </a:prstGeom>
        </p:spPr>
      </p:pic>
      <p:sp>
        <p:nvSpPr>
          <p:cNvPr id="8" name="TextBox 7">
            <a:extLst>
              <a:ext uri="{FF2B5EF4-FFF2-40B4-BE49-F238E27FC236}">
                <a16:creationId xmlns:a16="http://schemas.microsoft.com/office/drawing/2014/main" id="{645537C6-9560-69A4-751D-7CDCB6BBDE3D}"/>
              </a:ext>
            </a:extLst>
          </p:cNvPr>
          <p:cNvSpPr txBox="1"/>
          <p:nvPr/>
        </p:nvSpPr>
        <p:spPr>
          <a:xfrm>
            <a:off x="2398729" y="1780811"/>
            <a:ext cx="4335237" cy="369332"/>
          </a:xfrm>
          <a:prstGeom prst="rect">
            <a:avLst/>
          </a:prstGeom>
          <a:noFill/>
        </p:spPr>
        <p:txBody>
          <a:bodyPr wrap="square" rtlCol="0">
            <a:spAutoFit/>
          </a:bodyPr>
          <a:lstStyle/>
          <a:p>
            <a:r>
              <a:rPr lang="en-US" b="1" dirty="0">
                <a:latin typeface="Aptos" panose="020B0004020202020204" pitchFamily="34" charset="0"/>
              </a:rPr>
              <a:t>November</a:t>
            </a:r>
            <a:r>
              <a:rPr lang="en-US" dirty="0">
                <a:latin typeface="Aptos" panose="020B0004020202020204" pitchFamily="34" charset="0"/>
              </a:rPr>
              <a:t> </a:t>
            </a:r>
            <a:r>
              <a:rPr lang="en-US" b="1" dirty="0">
                <a:latin typeface="Aptos" panose="020B0004020202020204" pitchFamily="34" charset="0"/>
              </a:rPr>
              <a:t>2024</a:t>
            </a:r>
          </a:p>
        </p:txBody>
      </p:sp>
      <p:sp>
        <p:nvSpPr>
          <p:cNvPr id="9" name="TextBox 8">
            <a:extLst>
              <a:ext uri="{FF2B5EF4-FFF2-40B4-BE49-F238E27FC236}">
                <a16:creationId xmlns:a16="http://schemas.microsoft.com/office/drawing/2014/main" id="{272E728C-DB0F-D710-4ADA-F71E6AD97E10}"/>
              </a:ext>
            </a:extLst>
          </p:cNvPr>
          <p:cNvSpPr txBox="1"/>
          <p:nvPr/>
        </p:nvSpPr>
        <p:spPr>
          <a:xfrm>
            <a:off x="2398729" y="2505670"/>
            <a:ext cx="8564337" cy="923330"/>
          </a:xfrm>
          <a:prstGeom prst="rect">
            <a:avLst/>
          </a:prstGeom>
          <a:noFill/>
        </p:spPr>
        <p:txBody>
          <a:bodyPr wrap="square" rtlCol="0">
            <a:spAutoFit/>
          </a:bodyPr>
          <a:lstStyle/>
          <a:p>
            <a:r>
              <a:rPr lang="en-US" dirty="0">
                <a:latin typeface="Aptos" panose="020B0004020202020204" pitchFamily="34" charset="0"/>
              </a:rPr>
              <a:t>Developing plan for a resource fair in Sitka, Spring  2025 and Ketchikan, Fall 2025. Respondents have requested a second Summit event to occur, possibility 2026. </a:t>
            </a:r>
          </a:p>
          <a:p>
            <a:endParaRPr lang="en-US" dirty="0">
              <a:latin typeface="Aptos" panose="020B0004020202020204" pitchFamily="34" charset="0"/>
            </a:endParaRPr>
          </a:p>
        </p:txBody>
      </p:sp>
    </p:spTree>
    <p:extLst>
      <p:ext uri="{BB962C8B-B14F-4D97-AF65-F5344CB8AC3E}">
        <p14:creationId xmlns:p14="http://schemas.microsoft.com/office/powerpoint/2010/main" val="407737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0001-9F81-ADEB-3978-0D8267481A36}"/>
              </a:ext>
            </a:extLst>
          </p:cNvPr>
          <p:cNvSpPr>
            <a:spLocks noGrp="1"/>
          </p:cNvSpPr>
          <p:nvPr>
            <p:ph type="title"/>
          </p:nvPr>
        </p:nvSpPr>
        <p:spPr>
          <a:xfrm>
            <a:off x="248264" y="83820"/>
            <a:ext cx="9875520" cy="1356360"/>
          </a:xfrm>
        </p:spPr>
        <p:txBody>
          <a:bodyPr/>
          <a:lstStyle/>
          <a:p>
            <a:r>
              <a:rPr lang="en-US" b="1">
                <a:solidFill>
                  <a:schemeClr val="tx1"/>
                </a:solidFill>
              </a:rPr>
              <a:t>Project Changes</a:t>
            </a:r>
            <a:endParaRPr lang="en-US"/>
          </a:p>
        </p:txBody>
      </p:sp>
      <p:sp>
        <p:nvSpPr>
          <p:cNvPr id="3" name="Content Placeholder 2">
            <a:extLst>
              <a:ext uri="{FF2B5EF4-FFF2-40B4-BE49-F238E27FC236}">
                <a16:creationId xmlns:a16="http://schemas.microsoft.com/office/drawing/2014/main" id="{7E8C5C75-BFC1-5C4B-5FA2-D0CDC1251C4B}"/>
              </a:ext>
            </a:extLst>
          </p:cNvPr>
          <p:cNvSpPr>
            <a:spLocks noGrp="1"/>
          </p:cNvSpPr>
          <p:nvPr>
            <p:ph idx="1"/>
          </p:nvPr>
        </p:nvSpPr>
        <p:spPr>
          <a:xfrm>
            <a:off x="294641" y="1178797"/>
            <a:ext cx="1454736" cy="4917204"/>
          </a:xfrm>
        </p:spPr>
        <p:txBody>
          <a:bodyPr>
            <a:normAutofit/>
          </a:bodyPr>
          <a:lstStyle/>
          <a:p>
            <a:pPr marL="45720" indent="0">
              <a:buNone/>
            </a:pPr>
            <a:r>
              <a:rPr lang="en-US" sz="1200" b="1">
                <a:solidFill>
                  <a:schemeClr val="tx1"/>
                </a:solidFill>
                <a:latin typeface="Aptos" panose="020B0004020202020204" pitchFamily="34" charset="0"/>
              </a:rPr>
              <a:t>December 2023</a:t>
            </a:r>
          </a:p>
          <a:p>
            <a:pPr marL="45720" indent="0">
              <a:buNone/>
            </a:pPr>
            <a:endParaRPr lang="en-US" sz="1200">
              <a:solidFill>
                <a:schemeClr val="tx1"/>
              </a:solidFill>
              <a:latin typeface="Aptos" panose="020B0004020202020204" pitchFamily="34" charset="0"/>
            </a:endParaRPr>
          </a:p>
          <a:p>
            <a:pPr marL="45720" indent="0">
              <a:lnSpc>
                <a:spcPct val="100000"/>
              </a:lnSpc>
              <a:spcBef>
                <a:spcPts val="0"/>
              </a:spcBef>
              <a:buNone/>
            </a:pPr>
            <a:r>
              <a:rPr lang="en-US" sz="1000">
                <a:solidFill>
                  <a:schemeClr val="tx1"/>
                </a:solidFill>
                <a:latin typeface="Aptos" panose="020B0004020202020204" pitchFamily="34" charset="0"/>
              </a:rPr>
              <a:t>Teal Street</a:t>
            </a:r>
          </a:p>
          <a:p>
            <a:pPr marL="45720" indent="0">
              <a:lnSpc>
                <a:spcPct val="100000"/>
              </a:lnSpc>
              <a:spcBef>
                <a:spcPts val="0"/>
              </a:spcBef>
              <a:buNone/>
            </a:pPr>
            <a:r>
              <a:rPr lang="en-US" sz="1000">
                <a:solidFill>
                  <a:schemeClr val="tx1"/>
                </a:solidFill>
                <a:latin typeface="Aptos" panose="020B0004020202020204" pitchFamily="34" charset="0"/>
              </a:rPr>
              <a:t>One stop for Training, Navigation, and workforce development</a:t>
            </a:r>
            <a:r>
              <a:rPr lang="en-US" sz="1000"/>
              <a:t>	</a:t>
            </a:r>
          </a:p>
        </p:txBody>
      </p:sp>
      <p:sp>
        <p:nvSpPr>
          <p:cNvPr id="4" name="TextBox 3">
            <a:extLst>
              <a:ext uri="{FF2B5EF4-FFF2-40B4-BE49-F238E27FC236}">
                <a16:creationId xmlns:a16="http://schemas.microsoft.com/office/drawing/2014/main" id="{E9AB9A43-675B-7705-3805-56EBD4610EEB}"/>
              </a:ext>
            </a:extLst>
          </p:cNvPr>
          <p:cNvSpPr txBox="1"/>
          <p:nvPr/>
        </p:nvSpPr>
        <p:spPr>
          <a:xfrm>
            <a:off x="1263439" y="1667951"/>
            <a:ext cx="1454737" cy="3631763"/>
          </a:xfrm>
          <a:prstGeom prst="rect">
            <a:avLst/>
          </a:prstGeom>
          <a:noFill/>
        </p:spPr>
        <p:txBody>
          <a:bodyPr wrap="square" rtlCol="0">
            <a:spAutoFit/>
          </a:bodyPr>
          <a:lstStyle/>
          <a:p>
            <a:pPr lvl="1"/>
            <a:r>
              <a:rPr lang="en-US" sz="1000">
                <a:latin typeface="Aptos" panose="020B0004020202020204" pitchFamily="34" charset="0"/>
              </a:rPr>
              <a:t>SREC Project staff have been manning weekly the Teal St office.  Collaboration has benefited from having staff presence in the building, however the intent was that the office would support a navigator of services from the original design of the project.  Navigation has changed to CCS Senior Centers.  </a:t>
            </a:r>
          </a:p>
        </p:txBody>
      </p:sp>
      <p:sp>
        <p:nvSpPr>
          <p:cNvPr id="5" name="TextBox 4">
            <a:extLst>
              <a:ext uri="{FF2B5EF4-FFF2-40B4-BE49-F238E27FC236}">
                <a16:creationId xmlns:a16="http://schemas.microsoft.com/office/drawing/2014/main" id="{CED4C88F-1AD2-4D03-C5B1-4C0BBE4FB115}"/>
              </a:ext>
            </a:extLst>
          </p:cNvPr>
          <p:cNvSpPr txBox="1"/>
          <p:nvPr/>
        </p:nvSpPr>
        <p:spPr>
          <a:xfrm>
            <a:off x="2826327" y="1026565"/>
            <a:ext cx="3947147" cy="369332"/>
          </a:xfrm>
          <a:prstGeom prst="rect">
            <a:avLst/>
          </a:prstGeom>
          <a:noFill/>
        </p:spPr>
        <p:txBody>
          <a:bodyPr wrap="square" rtlCol="0">
            <a:spAutoFit/>
          </a:bodyPr>
          <a:lstStyle/>
          <a:p>
            <a:r>
              <a:rPr lang="en-US" b="1">
                <a:latin typeface="Aptos" panose="020B0004020202020204" pitchFamily="34" charset="0"/>
              </a:rPr>
              <a:t>November 2024</a:t>
            </a:r>
          </a:p>
        </p:txBody>
      </p:sp>
      <p:sp>
        <p:nvSpPr>
          <p:cNvPr id="6" name="TextBox 5">
            <a:extLst>
              <a:ext uri="{FF2B5EF4-FFF2-40B4-BE49-F238E27FC236}">
                <a16:creationId xmlns:a16="http://schemas.microsoft.com/office/drawing/2014/main" id="{137F84A5-3A01-8AEC-BA23-CD9AFE907CF8}"/>
              </a:ext>
            </a:extLst>
          </p:cNvPr>
          <p:cNvSpPr txBox="1"/>
          <p:nvPr/>
        </p:nvSpPr>
        <p:spPr>
          <a:xfrm>
            <a:off x="2826327" y="1440179"/>
            <a:ext cx="9071032" cy="1569660"/>
          </a:xfrm>
          <a:prstGeom prst="rect">
            <a:avLst/>
          </a:prstGeom>
          <a:noFill/>
        </p:spPr>
        <p:txBody>
          <a:bodyPr wrap="square" rtlCol="0">
            <a:spAutoFit/>
          </a:bodyPr>
          <a:lstStyle/>
          <a:p>
            <a:r>
              <a:rPr lang="en-US" sz="1600" dirty="0">
                <a:latin typeface="Aptos" panose="020B0004020202020204" pitchFamily="34" charset="0"/>
              </a:rPr>
              <a:t>The office has not been an attractant for the community for the project. In leu of being a good steward of the grant funding.  We have closed the Teal St office.  We will have ongoing access to the conference room and floating desks as needed to coordinate with community members in the building. We have an accessible access in our JEDC office in downtown.  The JEDC staff can be mobile within Juneau and meet people in other locations. We can also assist by phone.</a:t>
            </a:r>
          </a:p>
          <a:p>
            <a:r>
              <a:rPr lang="en-US" sz="1600" dirty="0">
                <a:latin typeface="Aptos" panose="020B0004020202020204" pitchFamily="34" charset="0"/>
              </a:rPr>
              <a:t> </a:t>
            </a:r>
          </a:p>
        </p:txBody>
      </p:sp>
      <p:sp>
        <p:nvSpPr>
          <p:cNvPr id="10" name="TextBox 9">
            <a:extLst>
              <a:ext uri="{FF2B5EF4-FFF2-40B4-BE49-F238E27FC236}">
                <a16:creationId xmlns:a16="http://schemas.microsoft.com/office/drawing/2014/main" id="{74A27735-18E6-B0A4-F83A-F4C362775968}"/>
              </a:ext>
            </a:extLst>
          </p:cNvPr>
          <p:cNvSpPr txBox="1"/>
          <p:nvPr/>
        </p:nvSpPr>
        <p:spPr>
          <a:xfrm>
            <a:off x="1623712" y="1163181"/>
            <a:ext cx="1635432" cy="276999"/>
          </a:xfrm>
          <a:prstGeom prst="rect">
            <a:avLst/>
          </a:prstGeom>
          <a:noFill/>
        </p:spPr>
        <p:txBody>
          <a:bodyPr wrap="square" rtlCol="0">
            <a:spAutoFit/>
          </a:bodyPr>
          <a:lstStyle/>
          <a:p>
            <a:r>
              <a:rPr lang="en-US" sz="1200" b="1">
                <a:latin typeface="Aptos" panose="020B0004020202020204" pitchFamily="34" charset="0"/>
              </a:rPr>
              <a:t>June 2024</a:t>
            </a:r>
          </a:p>
        </p:txBody>
      </p:sp>
      <p:pic>
        <p:nvPicPr>
          <p:cNvPr id="11" name="Picture 10" descr="A green and yellow logo&#10;&#10;Description automatically generated">
            <a:extLst>
              <a:ext uri="{FF2B5EF4-FFF2-40B4-BE49-F238E27FC236}">
                <a16:creationId xmlns:a16="http://schemas.microsoft.com/office/drawing/2014/main" id="{5300E715-4CD9-C35B-A586-08E59A896FB0}"/>
              </a:ext>
            </a:extLst>
          </p:cNvPr>
          <p:cNvPicPr>
            <a:picLocks noChangeAspect="1"/>
          </p:cNvPicPr>
          <p:nvPr/>
        </p:nvPicPr>
        <p:blipFill>
          <a:blip r:embed="rId2"/>
          <a:stretch>
            <a:fillRect/>
          </a:stretch>
        </p:blipFill>
        <p:spPr>
          <a:xfrm>
            <a:off x="10752667" y="385530"/>
            <a:ext cx="931335" cy="585299"/>
          </a:xfrm>
          <a:prstGeom prst="rect">
            <a:avLst/>
          </a:prstGeom>
        </p:spPr>
      </p:pic>
    </p:spTree>
    <p:extLst>
      <p:ext uri="{BB962C8B-B14F-4D97-AF65-F5344CB8AC3E}">
        <p14:creationId xmlns:p14="http://schemas.microsoft.com/office/powerpoint/2010/main" val="9633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a:extLst>
            <a:ext uri="{FF2B5EF4-FFF2-40B4-BE49-F238E27FC236}">
              <a16:creationId xmlns:a16="http://schemas.microsoft.com/office/drawing/2014/main" id="{2EF4B318-6417-81C6-4859-A6BBD21988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869B926-FF10-ECCE-B509-5D6C1787640F}"/>
              </a:ext>
            </a:extLst>
          </p:cNvPr>
          <p:cNvSpPr/>
          <p:nvPr/>
        </p:nvSpPr>
        <p:spPr>
          <a:xfrm>
            <a:off x="430702" y="2685547"/>
            <a:ext cx="1364974" cy="1152939"/>
          </a:xfrm>
          <a:prstGeom prst="rec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SREC Project</a:t>
            </a:r>
          </a:p>
        </p:txBody>
      </p:sp>
      <p:sp>
        <p:nvSpPr>
          <p:cNvPr id="5" name="Callout: Right Arrow 4">
            <a:extLst>
              <a:ext uri="{FF2B5EF4-FFF2-40B4-BE49-F238E27FC236}">
                <a16:creationId xmlns:a16="http://schemas.microsoft.com/office/drawing/2014/main" id="{36211540-B0E2-D53A-95E0-A54A5DFD7933}"/>
              </a:ext>
            </a:extLst>
          </p:cNvPr>
          <p:cNvSpPr/>
          <p:nvPr/>
        </p:nvSpPr>
        <p:spPr>
          <a:xfrm>
            <a:off x="2027889" y="2218156"/>
            <a:ext cx="3126693" cy="416408"/>
          </a:xfrm>
          <a:prstGeom prst="rightArrowCallou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NAVI Tool</a:t>
            </a:r>
          </a:p>
        </p:txBody>
      </p:sp>
      <p:sp>
        <p:nvSpPr>
          <p:cNvPr id="6" name="Callout: Right Arrow 5">
            <a:extLst>
              <a:ext uri="{FF2B5EF4-FFF2-40B4-BE49-F238E27FC236}">
                <a16:creationId xmlns:a16="http://schemas.microsoft.com/office/drawing/2014/main" id="{13F87309-2298-4136-7FED-2B4CFE9D8240}"/>
              </a:ext>
            </a:extLst>
          </p:cNvPr>
          <p:cNvSpPr/>
          <p:nvPr/>
        </p:nvSpPr>
        <p:spPr>
          <a:xfrm>
            <a:off x="1999110" y="4675331"/>
            <a:ext cx="3180516" cy="1261045"/>
          </a:xfrm>
          <a:prstGeom prst="rightArrowCallou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Senior Centers</a:t>
            </a:r>
          </a:p>
          <a:p>
            <a:pPr algn="ctr"/>
            <a:r>
              <a:rPr lang="en-US" sz="1400">
                <a:solidFill>
                  <a:schemeClr val="bg1"/>
                </a:solidFill>
                <a:latin typeface="Aptos" panose="020B0004020202020204" pitchFamily="34" charset="0"/>
              </a:rPr>
              <a:t>Video Technology</a:t>
            </a:r>
          </a:p>
          <a:p>
            <a:pPr algn="ctr"/>
            <a:r>
              <a:rPr lang="en-US" sz="1400">
                <a:solidFill>
                  <a:schemeClr val="bg1"/>
                </a:solidFill>
                <a:latin typeface="Aptos" panose="020B0004020202020204" pitchFamily="34" charset="0"/>
              </a:rPr>
              <a:t>Navigation + Elder Driven Activities</a:t>
            </a:r>
          </a:p>
          <a:p>
            <a:pPr algn="ctr"/>
            <a:r>
              <a:rPr lang="en-US" sz="1400">
                <a:solidFill>
                  <a:schemeClr val="bg1"/>
                </a:solidFill>
                <a:latin typeface="Aptos" panose="020B0004020202020204" pitchFamily="34" charset="0"/>
              </a:rPr>
              <a:t>Regional Data Collection</a:t>
            </a:r>
          </a:p>
        </p:txBody>
      </p:sp>
      <p:sp>
        <p:nvSpPr>
          <p:cNvPr id="7" name="Callout: Right Arrow 6">
            <a:extLst>
              <a:ext uri="{FF2B5EF4-FFF2-40B4-BE49-F238E27FC236}">
                <a16:creationId xmlns:a16="http://schemas.microsoft.com/office/drawing/2014/main" id="{242AE4BB-96C8-AE2C-D42F-C659E6932E25}"/>
              </a:ext>
            </a:extLst>
          </p:cNvPr>
          <p:cNvSpPr/>
          <p:nvPr/>
        </p:nvSpPr>
        <p:spPr>
          <a:xfrm>
            <a:off x="2019472" y="2833475"/>
            <a:ext cx="3148232" cy="587643"/>
          </a:xfrm>
          <a:prstGeom prst="rightArrowCallout">
            <a:avLst>
              <a:gd name="adj1" fmla="val 25000"/>
              <a:gd name="adj2" fmla="val 25000"/>
              <a:gd name="adj3" fmla="val 25000"/>
              <a:gd name="adj4" fmla="val 64040"/>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Relias, UAS, and PATH Training</a:t>
            </a:r>
          </a:p>
        </p:txBody>
      </p:sp>
      <p:sp>
        <p:nvSpPr>
          <p:cNvPr id="9" name="Callout: Right Arrow 8">
            <a:extLst>
              <a:ext uri="{FF2B5EF4-FFF2-40B4-BE49-F238E27FC236}">
                <a16:creationId xmlns:a16="http://schemas.microsoft.com/office/drawing/2014/main" id="{DDFBBD01-5B35-7915-443E-675192580390}"/>
              </a:ext>
            </a:extLst>
          </p:cNvPr>
          <p:cNvSpPr/>
          <p:nvPr/>
        </p:nvSpPr>
        <p:spPr>
          <a:xfrm>
            <a:off x="2060723" y="1015836"/>
            <a:ext cx="3094394" cy="366921"/>
          </a:xfrm>
          <a:prstGeom prst="rightArrowCallout">
            <a:avLst>
              <a:gd name="adj1" fmla="val 25000"/>
              <a:gd name="adj2" fmla="val 25000"/>
              <a:gd name="adj3" fmla="val 25000"/>
              <a:gd name="adj4" fmla="val 64039"/>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Summit</a:t>
            </a:r>
          </a:p>
        </p:txBody>
      </p:sp>
      <p:sp>
        <p:nvSpPr>
          <p:cNvPr id="11" name="Callout: Right Arrow 10">
            <a:extLst>
              <a:ext uri="{FF2B5EF4-FFF2-40B4-BE49-F238E27FC236}">
                <a16:creationId xmlns:a16="http://schemas.microsoft.com/office/drawing/2014/main" id="{07A97CBD-3E5A-83F7-2BA0-173F91645FFA}"/>
              </a:ext>
            </a:extLst>
          </p:cNvPr>
          <p:cNvSpPr/>
          <p:nvPr/>
        </p:nvSpPr>
        <p:spPr>
          <a:xfrm>
            <a:off x="1992551" y="4111766"/>
            <a:ext cx="3180515" cy="416409"/>
          </a:xfrm>
          <a:prstGeom prst="rightArrowCallou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Environmental Modifications</a:t>
            </a:r>
          </a:p>
        </p:txBody>
      </p:sp>
      <p:sp>
        <p:nvSpPr>
          <p:cNvPr id="13" name="Callout: Right Arrow 12">
            <a:extLst>
              <a:ext uri="{FF2B5EF4-FFF2-40B4-BE49-F238E27FC236}">
                <a16:creationId xmlns:a16="http://schemas.microsoft.com/office/drawing/2014/main" id="{CC3D09CC-72BA-1981-34F7-26192529BF4F}"/>
              </a:ext>
            </a:extLst>
          </p:cNvPr>
          <p:cNvSpPr/>
          <p:nvPr/>
        </p:nvSpPr>
        <p:spPr>
          <a:xfrm>
            <a:off x="2001513" y="6034745"/>
            <a:ext cx="3180515" cy="499720"/>
          </a:xfrm>
          <a:prstGeom prst="rightArrowCallou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Resource/job Fairs</a:t>
            </a:r>
          </a:p>
        </p:txBody>
      </p:sp>
      <p:sp>
        <p:nvSpPr>
          <p:cNvPr id="15" name="Callout: Right Arrow 14">
            <a:extLst>
              <a:ext uri="{FF2B5EF4-FFF2-40B4-BE49-F238E27FC236}">
                <a16:creationId xmlns:a16="http://schemas.microsoft.com/office/drawing/2014/main" id="{F79D73E0-9A3C-BA96-A3CD-0AE056B11DE3}"/>
              </a:ext>
            </a:extLst>
          </p:cNvPr>
          <p:cNvSpPr/>
          <p:nvPr/>
        </p:nvSpPr>
        <p:spPr>
          <a:xfrm>
            <a:off x="5476673" y="5476726"/>
            <a:ext cx="2849222" cy="858358"/>
          </a:xfrm>
          <a:prstGeom prst="rightArrowCallout">
            <a:avLst/>
          </a:prstGeom>
          <a:solidFill>
            <a:srgbClr val="A6D6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Improved Autonomy and Dignity</a:t>
            </a:r>
          </a:p>
        </p:txBody>
      </p:sp>
      <p:sp>
        <p:nvSpPr>
          <p:cNvPr id="16" name="Callout: Right Arrow 15">
            <a:extLst>
              <a:ext uri="{FF2B5EF4-FFF2-40B4-BE49-F238E27FC236}">
                <a16:creationId xmlns:a16="http://schemas.microsoft.com/office/drawing/2014/main" id="{93B5E79C-F582-DCDB-8241-6A395FCB0058}"/>
              </a:ext>
            </a:extLst>
          </p:cNvPr>
          <p:cNvSpPr/>
          <p:nvPr/>
        </p:nvSpPr>
        <p:spPr>
          <a:xfrm>
            <a:off x="5476673" y="4257928"/>
            <a:ext cx="2829347" cy="717276"/>
          </a:xfrm>
          <a:prstGeom prst="rightArrowCallout">
            <a:avLst/>
          </a:prstGeom>
          <a:solidFill>
            <a:srgbClr val="A6D6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Improved Staff Support</a:t>
            </a:r>
          </a:p>
        </p:txBody>
      </p:sp>
      <p:sp>
        <p:nvSpPr>
          <p:cNvPr id="17" name="Callout: Right Arrow 16">
            <a:extLst>
              <a:ext uri="{FF2B5EF4-FFF2-40B4-BE49-F238E27FC236}">
                <a16:creationId xmlns:a16="http://schemas.microsoft.com/office/drawing/2014/main" id="{2183F794-3E21-7E44-4DC9-06661395DCBF}"/>
              </a:ext>
            </a:extLst>
          </p:cNvPr>
          <p:cNvSpPr/>
          <p:nvPr/>
        </p:nvSpPr>
        <p:spPr>
          <a:xfrm>
            <a:off x="5474271" y="3039130"/>
            <a:ext cx="2829347" cy="717276"/>
          </a:xfrm>
          <a:prstGeom prst="rightArrowCallout">
            <a:avLst/>
          </a:prstGeom>
          <a:solidFill>
            <a:srgbClr val="A6D6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Improved Leadership</a:t>
            </a:r>
          </a:p>
        </p:txBody>
      </p:sp>
      <p:sp>
        <p:nvSpPr>
          <p:cNvPr id="18" name="Callout: Right Arrow 17">
            <a:extLst>
              <a:ext uri="{FF2B5EF4-FFF2-40B4-BE49-F238E27FC236}">
                <a16:creationId xmlns:a16="http://schemas.microsoft.com/office/drawing/2014/main" id="{D04F23C8-4D88-218E-939A-E4F059C18A15}"/>
              </a:ext>
            </a:extLst>
          </p:cNvPr>
          <p:cNvSpPr/>
          <p:nvPr/>
        </p:nvSpPr>
        <p:spPr>
          <a:xfrm>
            <a:off x="5436722" y="1820332"/>
            <a:ext cx="2849222" cy="717276"/>
          </a:xfrm>
          <a:prstGeom prst="rightArrowCallout">
            <a:avLst/>
          </a:prstGeom>
          <a:solidFill>
            <a:srgbClr val="A6D6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Improved Retention</a:t>
            </a:r>
          </a:p>
        </p:txBody>
      </p:sp>
      <p:sp>
        <p:nvSpPr>
          <p:cNvPr id="19" name="Callout: Right Arrow 18">
            <a:extLst>
              <a:ext uri="{FF2B5EF4-FFF2-40B4-BE49-F238E27FC236}">
                <a16:creationId xmlns:a16="http://schemas.microsoft.com/office/drawing/2014/main" id="{BD9653E0-6DDA-4DB7-6C72-051478848DDE}"/>
              </a:ext>
            </a:extLst>
          </p:cNvPr>
          <p:cNvSpPr/>
          <p:nvPr/>
        </p:nvSpPr>
        <p:spPr>
          <a:xfrm>
            <a:off x="5431997" y="692826"/>
            <a:ext cx="2849222" cy="717276"/>
          </a:xfrm>
          <a:prstGeom prst="rightArrowCallout">
            <a:avLst/>
          </a:prstGeom>
          <a:solidFill>
            <a:srgbClr val="A6D6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Increased Workforce</a:t>
            </a:r>
          </a:p>
        </p:txBody>
      </p:sp>
      <p:cxnSp>
        <p:nvCxnSpPr>
          <p:cNvPr id="21" name="Connector: Elbow 20">
            <a:extLst>
              <a:ext uri="{FF2B5EF4-FFF2-40B4-BE49-F238E27FC236}">
                <a16:creationId xmlns:a16="http://schemas.microsoft.com/office/drawing/2014/main" id="{ACB930C5-E9C9-75DF-3CD0-93643CBC94FF}"/>
              </a:ext>
            </a:extLst>
          </p:cNvPr>
          <p:cNvCxnSpPr>
            <a:cxnSpLocks/>
            <a:stCxn id="4" idx="0"/>
          </p:cNvCxnSpPr>
          <p:nvPr/>
        </p:nvCxnSpPr>
        <p:spPr>
          <a:xfrm rot="5400000" flipH="1" flipV="1">
            <a:off x="602893" y="962671"/>
            <a:ext cx="2233172" cy="12125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0E30D597-591A-BA21-0CFE-71DCFC9FEF67}"/>
              </a:ext>
            </a:extLst>
          </p:cNvPr>
          <p:cNvCxnSpPr>
            <a:cxnSpLocks/>
            <a:stCxn id="4" idx="2"/>
            <a:endCxn id="13" idx="1"/>
          </p:cNvCxnSpPr>
          <p:nvPr/>
        </p:nvCxnSpPr>
        <p:spPr>
          <a:xfrm rot="16200000" flipH="1">
            <a:off x="334292" y="4617383"/>
            <a:ext cx="2446119" cy="8883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allout: Right Arrow 22">
            <a:extLst>
              <a:ext uri="{FF2B5EF4-FFF2-40B4-BE49-F238E27FC236}">
                <a16:creationId xmlns:a16="http://schemas.microsoft.com/office/drawing/2014/main" id="{D7C6B816-4546-EC07-92F0-9B63308B1CB8}"/>
              </a:ext>
            </a:extLst>
          </p:cNvPr>
          <p:cNvSpPr/>
          <p:nvPr/>
        </p:nvSpPr>
        <p:spPr>
          <a:xfrm>
            <a:off x="8372064" y="231228"/>
            <a:ext cx="2733258" cy="6379780"/>
          </a:xfrm>
          <a:prstGeom prst="rightArrowCallout">
            <a:avLst>
              <a:gd name="adj1" fmla="val 9106"/>
              <a:gd name="adj2" fmla="val 11225"/>
              <a:gd name="adj3" fmla="val 25000"/>
              <a:gd name="adj4" fmla="val 64977"/>
            </a:avLst>
          </a:prstGeom>
          <a:gradFill flip="none" rotWithShape="1">
            <a:gsLst>
              <a:gs pos="23853">
                <a:srgbClr val="0B5B4B"/>
              </a:gs>
              <a:gs pos="42000">
                <a:schemeClr val="accent1">
                  <a:lumMod val="75000"/>
                </a:schemeClr>
              </a:gs>
              <a:gs pos="96000">
                <a:srgbClr val="FFC000"/>
              </a:gs>
              <a:gs pos="70000">
                <a:srgbClr val="92D050"/>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ptos" panose="020B0004020202020204" pitchFamily="34" charset="0"/>
              </a:rPr>
              <a:t>Improved access and awareness of Eldercare resources and services through workforce development, retention, and navigation</a:t>
            </a:r>
          </a:p>
          <a:p>
            <a:pPr algn="ctr"/>
            <a:endParaRPr lang="en-US" sz="1400">
              <a:latin typeface="Aptos" panose="020B0004020202020204" pitchFamily="34" charset="0"/>
            </a:endParaRPr>
          </a:p>
        </p:txBody>
      </p:sp>
      <p:sp>
        <p:nvSpPr>
          <p:cNvPr id="20" name="Explosion: 14 Points 19">
            <a:extLst>
              <a:ext uri="{FF2B5EF4-FFF2-40B4-BE49-F238E27FC236}">
                <a16:creationId xmlns:a16="http://schemas.microsoft.com/office/drawing/2014/main" id="{DB8DCFDA-0475-6484-0502-3472C7F6C892}"/>
              </a:ext>
            </a:extLst>
          </p:cNvPr>
          <p:cNvSpPr/>
          <p:nvPr/>
        </p:nvSpPr>
        <p:spPr>
          <a:xfrm>
            <a:off x="9855202" y="1407483"/>
            <a:ext cx="2336798" cy="3476184"/>
          </a:xfrm>
          <a:prstGeom prst="irregularSeal2">
            <a:avLst/>
          </a:prstGeom>
          <a:solidFill>
            <a:schemeClr val="accent2">
              <a:lumMod val="40000"/>
              <a:lumOff val="60000"/>
            </a:schemeClr>
          </a:solidFill>
          <a:ln>
            <a:solidFill>
              <a:srgbClr val="0B5B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bg1"/>
                </a:solidFill>
              </a:rPr>
              <a:t>Improved Quality Life for Elders</a:t>
            </a:r>
          </a:p>
        </p:txBody>
      </p:sp>
      <p:sp>
        <p:nvSpPr>
          <p:cNvPr id="24" name="Callout: Right Arrow 23">
            <a:extLst>
              <a:ext uri="{FF2B5EF4-FFF2-40B4-BE49-F238E27FC236}">
                <a16:creationId xmlns:a16="http://schemas.microsoft.com/office/drawing/2014/main" id="{4DE6CD79-3B34-0907-F929-622ABF95FA4D}"/>
              </a:ext>
            </a:extLst>
          </p:cNvPr>
          <p:cNvSpPr/>
          <p:nvPr/>
        </p:nvSpPr>
        <p:spPr>
          <a:xfrm>
            <a:off x="2060723" y="323535"/>
            <a:ext cx="3180515" cy="493390"/>
          </a:xfrm>
          <a:prstGeom prst="rightArrowCallout">
            <a:avLst>
              <a:gd name="adj1" fmla="val 25000"/>
              <a:gd name="adj2" fmla="val 25000"/>
              <a:gd name="adj3" fmla="val 25000"/>
              <a:gd name="adj4" fmla="val 62477"/>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Administration of SREC Coalition</a:t>
            </a:r>
          </a:p>
        </p:txBody>
      </p:sp>
      <p:sp>
        <p:nvSpPr>
          <p:cNvPr id="25" name="Rectangle 24">
            <a:extLst>
              <a:ext uri="{FF2B5EF4-FFF2-40B4-BE49-F238E27FC236}">
                <a16:creationId xmlns:a16="http://schemas.microsoft.com/office/drawing/2014/main" id="{50DDEA02-3267-9BC4-9E80-C4E61D34D2DC}"/>
              </a:ext>
            </a:extLst>
          </p:cNvPr>
          <p:cNvSpPr/>
          <p:nvPr/>
        </p:nvSpPr>
        <p:spPr>
          <a:xfrm>
            <a:off x="112143" y="104359"/>
            <a:ext cx="1785668" cy="219176"/>
          </a:xfrm>
          <a:prstGeom prst="rect">
            <a:avLst/>
          </a:prstGeom>
          <a:solidFill>
            <a:srgbClr val="0B5B4B"/>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a:latin typeface="Aptos" panose="020B0004020202020204" pitchFamily="34" charset="0"/>
              </a:rPr>
              <a:t>SREC Outcomes</a:t>
            </a:r>
          </a:p>
        </p:txBody>
      </p:sp>
      <p:sp>
        <p:nvSpPr>
          <p:cNvPr id="8" name="Callout: Right Arrow 7">
            <a:extLst>
              <a:ext uri="{FF2B5EF4-FFF2-40B4-BE49-F238E27FC236}">
                <a16:creationId xmlns:a16="http://schemas.microsoft.com/office/drawing/2014/main" id="{2B8988A4-885B-C302-D1E7-0526C3309F1F}"/>
              </a:ext>
            </a:extLst>
          </p:cNvPr>
          <p:cNvSpPr/>
          <p:nvPr/>
        </p:nvSpPr>
        <p:spPr>
          <a:xfrm>
            <a:off x="2060722" y="1581668"/>
            <a:ext cx="3180515" cy="416408"/>
          </a:xfrm>
          <a:prstGeom prst="rightArrowCallou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ptos" panose="020B0004020202020204" pitchFamily="34" charset="0"/>
              </a:rPr>
              <a:t>Financial Incentives</a:t>
            </a:r>
          </a:p>
        </p:txBody>
      </p:sp>
      <p:pic>
        <p:nvPicPr>
          <p:cNvPr id="31" name="Picture 30" descr="A green and yellow logo&#10;&#10;Description automatically generated">
            <a:extLst>
              <a:ext uri="{FF2B5EF4-FFF2-40B4-BE49-F238E27FC236}">
                <a16:creationId xmlns:a16="http://schemas.microsoft.com/office/drawing/2014/main" id="{CE725AC1-9182-FA96-CFEE-E4B1B5172423}"/>
              </a:ext>
            </a:extLst>
          </p:cNvPr>
          <p:cNvPicPr>
            <a:picLocks noChangeAspect="1"/>
          </p:cNvPicPr>
          <p:nvPr/>
        </p:nvPicPr>
        <p:blipFill>
          <a:blip r:embed="rId3"/>
          <a:stretch>
            <a:fillRect/>
          </a:stretch>
        </p:blipFill>
        <p:spPr>
          <a:xfrm>
            <a:off x="10828867" y="5849917"/>
            <a:ext cx="931335" cy="585299"/>
          </a:xfrm>
          <a:prstGeom prst="rect">
            <a:avLst/>
          </a:prstGeom>
        </p:spPr>
      </p:pic>
      <p:sp>
        <p:nvSpPr>
          <p:cNvPr id="33" name="Callout: Right Arrow 32">
            <a:extLst>
              <a:ext uri="{FF2B5EF4-FFF2-40B4-BE49-F238E27FC236}">
                <a16:creationId xmlns:a16="http://schemas.microsoft.com/office/drawing/2014/main" id="{71A28F2F-7EDA-3E6E-BAB8-2294B9D0A75D}"/>
              </a:ext>
            </a:extLst>
          </p:cNvPr>
          <p:cNvSpPr/>
          <p:nvPr/>
        </p:nvSpPr>
        <p:spPr>
          <a:xfrm>
            <a:off x="2000979" y="3548202"/>
            <a:ext cx="3180515" cy="416408"/>
          </a:xfrm>
          <a:prstGeom prst="rightArrowCallout">
            <a:avLst/>
          </a:prstGeom>
          <a:solidFill>
            <a:srgbClr val="0B5B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Entrepreneurship Toolkit </a:t>
            </a:r>
            <a:endParaRPr lang="en-US" sz="1400">
              <a:solidFill>
                <a:schemeClr val="bg1"/>
              </a:solidFill>
              <a:latin typeface="Aptos" panose="020B0004020202020204" pitchFamily="34" charset="0"/>
            </a:endParaRPr>
          </a:p>
        </p:txBody>
      </p:sp>
    </p:spTree>
    <p:extLst>
      <p:ext uri="{BB962C8B-B14F-4D97-AF65-F5344CB8AC3E}">
        <p14:creationId xmlns:p14="http://schemas.microsoft.com/office/powerpoint/2010/main" val="212017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close-up of a logo&#10;&#10;Description automatically generated">
            <a:extLst>
              <a:ext uri="{FF2B5EF4-FFF2-40B4-BE49-F238E27FC236}">
                <a16:creationId xmlns:a16="http://schemas.microsoft.com/office/drawing/2014/main" id="{1C9AEF3C-4D05-BB5D-A806-C1689A01F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87" y="728472"/>
            <a:ext cx="8409205" cy="3027316"/>
          </a:xfrm>
          <a:prstGeom prst="rect">
            <a:avLst/>
          </a:prstGeom>
        </p:spPr>
      </p:pic>
      <p:pic>
        <p:nvPicPr>
          <p:cNvPr id="2" name="Picture 1" descr="A green and yellow logo&#10;&#10;Description automatically generated">
            <a:extLst>
              <a:ext uri="{FF2B5EF4-FFF2-40B4-BE49-F238E27FC236}">
                <a16:creationId xmlns:a16="http://schemas.microsoft.com/office/drawing/2014/main" id="{34CC59DA-194B-D842-65CD-15664B51FAFC}"/>
              </a:ext>
            </a:extLst>
          </p:cNvPr>
          <p:cNvPicPr>
            <a:picLocks noChangeAspect="1"/>
          </p:cNvPicPr>
          <p:nvPr/>
        </p:nvPicPr>
        <p:blipFill>
          <a:blip r:embed="rId3"/>
          <a:stretch>
            <a:fillRect/>
          </a:stretch>
        </p:blipFill>
        <p:spPr>
          <a:xfrm>
            <a:off x="10828867" y="5849917"/>
            <a:ext cx="931335" cy="585299"/>
          </a:xfrm>
          <a:prstGeom prst="rect">
            <a:avLst/>
          </a:prstGeom>
        </p:spPr>
      </p:pic>
      <p:sp>
        <p:nvSpPr>
          <p:cNvPr id="6" name="Title 5">
            <a:extLst>
              <a:ext uri="{FF2B5EF4-FFF2-40B4-BE49-F238E27FC236}">
                <a16:creationId xmlns:a16="http://schemas.microsoft.com/office/drawing/2014/main" id="{3A5C1932-B01D-29BB-702C-5FA7B722DF1C}"/>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15658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7DB29B-725A-7CCA-824C-3A8FC0F12A5D}"/>
              </a:ext>
            </a:extLst>
          </p:cNvPr>
          <p:cNvSpPr>
            <a:spLocks noGrp="1"/>
          </p:cNvSpPr>
          <p:nvPr>
            <p:ph type="ctrTitle"/>
          </p:nvPr>
        </p:nvSpPr>
        <p:spPr>
          <a:xfrm>
            <a:off x="1109980" y="4208424"/>
            <a:ext cx="9966960" cy="1325880"/>
          </a:xfrm>
        </p:spPr>
        <p:txBody>
          <a:bodyPr>
            <a:normAutofit/>
          </a:bodyPr>
          <a:lstStyle/>
          <a:p>
            <a:r>
              <a:rPr lang="en-US" sz="4600">
                <a:effectLst/>
                <a:latin typeface="Aptos" panose="020B0004020202020204" pitchFamily="34" charset="0"/>
              </a:rPr>
              <a:t>Summary of Project Progress</a:t>
            </a:r>
            <a:endParaRPr lang="en-US" sz="4600">
              <a:latin typeface="Aptos" panose="020B0004020202020204" pitchFamily="34" charset="0"/>
            </a:endParaRPr>
          </a:p>
        </p:txBody>
      </p:sp>
      <p:sp>
        <p:nvSpPr>
          <p:cNvPr id="12" name="Rectangle 11">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close-up of a logo&#10;&#10;Description automatically generated">
            <a:extLst>
              <a:ext uri="{FF2B5EF4-FFF2-40B4-BE49-F238E27FC236}">
                <a16:creationId xmlns:a16="http://schemas.microsoft.com/office/drawing/2014/main" id="{B9A93805-80A6-8D3F-0E14-CE823C48C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87" y="728472"/>
            <a:ext cx="8409205" cy="3027316"/>
          </a:xfrm>
          <a:prstGeom prst="rect">
            <a:avLst/>
          </a:prstGeom>
        </p:spPr>
      </p:pic>
      <p:pic>
        <p:nvPicPr>
          <p:cNvPr id="3" name="Picture 2" descr="A green and yellow logo&#10;&#10;Description automatically generated">
            <a:extLst>
              <a:ext uri="{FF2B5EF4-FFF2-40B4-BE49-F238E27FC236}">
                <a16:creationId xmlns:a16="http://schemas.microsoft.com/office/drawing/2014/main" id="{76CC30AA-8FB9-743A-0277-25A357CCB3A7}"/>
              </a:ext>
            </a:extLst>
          </p:cNvPr>
          <p:cNvPicPr>
            <a:picLocks noChangeAspect="1"/>
          </p:cNvPicPr>
          <p:nvPr/>
        </p:nvPicPr>
        <p:blipFill>
          <a:blip r:embed="rId3"/>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4372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8300-D939-FC3B-8BC7-05709457E86A}"/>
              </a:ext>
            </a:extLst>
          </p:cNvPr>
          <p:cNvSpPr>
            <a:spLocks noGrp="1"/>
          </p:cNvSpPr>
          <p:nvPr>
            <p:ph type="title"/>
          </p:nvPr>
        </p:nvSpPr>
        <p:spPr/>
        <p:txBody>
          <a:bodyPr/>
          <a:lstStyle/>
          <a:p>
            <a:r>
              <a:rPr lang="en-US">
                <a:solidFill>
                  <a:schemeClr val="tx1"/>
                </a:solidFill>
                <a:latin typeface="Aptos"/>
              </a:rPr>
              <a:t>SREC Coalition Engagement</a:t>
            </a:r>
          </a:p>
        </p:txBody>
      </p:sp>
      <p:sp>
        <p:nvSpPr>
          <p:cNvPr id="3" name="Content Placeholder 2">
            <a:extLst>
              <a:ext uri="{FF2B5EF4-FFF2-40B4-BE49-F238E27FC236}">
                <a16:creationId xmlns:a16="http://schemas.microsoft.com/office/drawing/2014/main" id="{737C26FF-FDBA-6AC8-06E1-B097FD7AB89D}"/>
              </a:ext>
            </a:extLst>
          </p:cNvPr>
          <p:cNvSpPr>
            <a:spLocks noGrp="1"/>
          </p:cNvSpPr>
          <p:nvPr>
            <p:ph sz="half" idx="1"/>
          </p:nvPr>
        </p:nvSpPr>
        <p:spPr>
          <a:xfrm>
            <a:off x="1143000" y="2103120"/>
            <a:ext cx="4754880" cy="3977639"/>
          </a:xfrm>
        </p:spPr>
        <p:txBody>
          <a:bodyPr vert="horz" lIns="91440" tIns="45720" rIns="91440" bIns="45720" rtlCol="0" anchor="t">
            <a:noAutofit/>
          </a:bodyPr>
          <a:lstStyle/>
          <a:p>
            <a:pPr marL="45720" indent="0">
              <a:buNone/>
            </a:pPr>
            <a:r>
              <a:rPr lang="en-US" sz="1800" b="1">
                <a:solidFill>
                  <a:schemeClr val="tx1"/>
                </a:solidFill>
                <a:latin typeface="Aptos"/>
              </a:rPr>
              <a:t>Coalition </a:t>
            </a:r>
            <a:r>
              <a:rPr lang="en-US" sz="1800">
                <a:solidFill>
                  <a:schemeClr val="tx1"/>
                </a:solidFill>
                <a:latin typeface="Aptos"/>
              </a:rPr>
              <a:t>meets monthly on the first Friday of each month.  Discuss SREC Project, regional and community events, best practice sharing with a statewide agency or program.</a:t>
            </a:r>
          </a:p>
          <a:p>
            <a:pPr lvl="1"/>
            <a:r>
              <a:rPr lang="en-US" sz="1800" b="1">
                <a:solidFill>
                  <a:schemeClr val="tx1"/>
                </a:solidFill>
                <a:latin typeface="Aptos"/>
              </a:rPr>
              <a:t>Sub-Committees </a:t>
            </a:r>
            <a:r>
              <a:rPr lang="en-US" sz="1800">
                <a:solidFill>
                  <a:schemeClr val="tx1"/>
                </a:solidFill>
                <a:latin typeface="Aptos"/>
              </a:rPr>
              <a:t>formed:</a:t>
            </a:r>
          </a:p>
          <a:p>
            <a:pPr lvl="2"/>
            <a:r>
              <a:rPr lang="en-US">
                <a:solidFill>
                  <a:schemeClr val="tx1"/>
                </a:solidFill>
                <a:latin typeface="Aptos"/>
              </a:rPr>
              <a:t>Advocacy Committee</a:t>
            </a:r>
          </a:p>
          <a:p>
            <a:pPr lvl="2"/>
            <a:r>
              <a:rPr lang="en-US">
                <a:solidFill>
                  <a:schemeClr val="tx1"/>
                </a:solidFill>
                <a:latin typeface="Aptos"/>
              </a:rPr>
              <a:t>Navi Tool Committee</a:t>
            </a:r>
          </a:p>
          <a:p>
            <a:pPr marL="45720" indent="0">
              <a:buNone/>
            </a:pPr>
            <a:r>
              <a:rPr lang="en-US" sz="1800" b="1">
                <a:solidFill>
                  <a:schemeClr val="tx1"/>
                </a:solidFill>
                <a:latin typeface="Aptos"/>
              </a:rPr>
              <a:t>Steering Committee (SC) </a:t>
            </a:r>
            <a:r>
              <a:rPr lang="en-US" sz="1800">
                <a:solidFill>
                  <a:schemeClr val="tx1"/>
                </a:solidFill>
                <a:latin typeface="Aptos"/>
              </a:rPr>
              <a:t>meets monthly</a:t>
            </a:r>
          </a:p>
          <a:p>
            <a:r>
              <a:rPr lang="en-US" sz="1800">
                <a:solidFill>
                  <a:schemeClr val="tx1"/>
                </a:solidFill>
                <a:latin typeface="Aptos"/>
              </a:rPr>
              <a:t>Currently have eight Steering Committee members active with the Coalition</a:t>
            </a:r>
          </a:p>
          <a:p>
            <a:pPr marL="548640" lvl="2" indent="0">
              <a:buNone/>
            </a:pPr>
            <a:endParaRPr lang="en-US">
              <a:solidFill>
                <a:schemeClr val="tx1"/>
              </a:solidFill>
              <a:latin typeface="Aptos" panose="020B0004020202020204" pitchFamily="34" charset="0"/>
            </a:endParaRPr>
          </a:p>
        </p:txBody>
      </p:sp>
      <p:sp>
        <p:nvSpPr>
          <p:cNvPr id="4" name="Content Placeholder 3">
            <a:extLst>
              <a:ext uri="{FF2B5EF4-FFF2-40B4-BE49-F238E27FC236}">
                <a16:creationId xmlns:a16="http://schemas.microsoft.com/office/drawing/2014/main" id="{1699B697-F6EB-88C1-3C28-E2483D455E44}"/>
              </a:ext>
            </a:extLst>
          </p:cNvPr>
          <p:cNvSpPr>
            <a:spLocks noGrp="1"/>
          </p:cNvSpPr>
          <p:nvPr>
            <p:ph sz="half" idx="2"/>
          </p:nvPr>
        </p:nvSpPr>
        <p:spPr>
          <a:xfrm>
            <a:off x="6267612" y="2103120"/>
            <a:ext cx="4754880" cy="3977640"/>
          </a:xfrm>
        </p:spPr>
        <p:txBody>
          <a:bodyPr>
            <a:normAutofit/>
          </a:bodyPr>
          <a:lstStyle/>
          <a:p>
            <a:pPr marL="45720" indent="0">
              <a:buNone/>
            </a:pPr>
            <a:r>
              <a:rPr lang="en-US" sz="1900" b="1">
                <a:solidFill>
                  <a:schemeClr val="tx1"/>
                </a:solidFill>
                <a:latin typeface="Aptos" panose="020B0004020202020204" pitchFamily="34" charset="0"/>
              </a:rPr>
              <a:t>Webpage</a:t>
            </a:r>
            <a:r>
              <a:rPr lang="en-US" sz="1900">
                <a:solidFill>
                  <a:schemeClr val="tx1"/>
                </a:solidFill>
                <a:latin typeface="Aptos" panose="020B0004020202020204" pitchFamily="34" charset="0"/>
              </a:rPr>
              <a:t> for SREC updated monthly with notes, community events.</a:t>
            </a:r>
          </a:p>
          <a:p>
            <a:pPr marL="45720" indent="0">
              <a:buNone/>
            </a:pPr>
            <a:r>
              <a:rPr lang="en-US" sz="1900" b="1">
                <a:solidFill>
                  <a:schemeClr val="tx1"/>
                </a:solidFill>
                <a:latin typeface="Aptos" panose="020B0004020202020204" pitchFamily="34" charset="0"/>
              </a:rPr>
              <a:t>Teal St Office</a:t>
            </a:r>
            <a:r>
              <a:rPr lang="en-US" sz="1900">
                <a:solidFill>
                  <a:schemeClr val="tx1"/>
                </a:solidFill>
                <a:latin typeface="Aptos" panose="020B0004020202020204" pitchFamily="34" charset="0"/>
              </a:rPr>
              <a:t>, Centralized location in Juneau that houses community and regional non-profit agencies to support vulnerable populations. Staffed weekly and by appointment. Grand opening July 18, 2024. See Changes</a:t>
            </a:r>
          </a:p>
          <a:p>
            <a:endParaRPr lang="en-US">
              <a:solidFill>
                <a:schemeClr val="tx1"/>
              </a:solidFill>
            </a:endParaRPr>
          </a:p>
        </p:txBody>
      </p:sp>
      <p:pic>
        <p:nvPicPr>
          <p:cNvPr id="5" name="Picture 4" descr="A green and yellow logo&#10;&#10;Description automatically generated">
            <a:extLst>
              <a:ext uri="{FF2B5EF4-FFF2-40B4-BE49-F238E27FC236}">
                <a16:creationId xmlns:a16="http://schemas.microsoft.com/office/drawing/2014/main" id="{AA288B8D-AC50-C683-1EFE-5FBDCD46C845}"/>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264599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0533-0325-4BE1-C2F3-7FD68DA2E492}"/>
              </a:ext>
            </a:extLst>
          </p:cNvPr>
          <p:cNvSpPr>
            <a:spLocks noGrp="1"/>
          </p:cNvSpPr>
          <p:nvPr>
            <p:ph type="title"/>
          </p:nvPr>
        </p:nvSpPr>
        <p:spPr>
          <a:xfrm>
            <a:off x="1158240" y="317456"/>
            <a:ext cx="9875520" cy="1356360"/>
          </a:xfrm>
        </p:spPr>
        <p:txBody>
          <a:bodyPr/>
          <a:lstStyle/>
          <a:p>
            <a:r>
              <a:rPr lang="en-US">
                <a:solidFill>
                  <a:schemeClr val="tx1"/>
                </a:solidFill>
                <a:latin typeface="Aptos"/>
              </a:rPr>
              <a:t>Eldercare Summit a Huge Success!</a:t>
            </a:r>
            <a:endParaRPr lang="en-US">
              <a:solidFill>
                <a:schemeClr val="tx1"/>
              </a:solidFill>
              <a:latin typeface="Aptos" panose="020B0004020202020204" pitchFamily="34" charset="0"/>
            </a:endParaRPr>
          </a:p>
        </p:txBody>
      </p:sp>
      <p:sp>
        <p:nvSpPr>
          <p:cNvPr id="3" name="Content Placeholder 2">
            <a:extLst>
              <a:ext uri="{FF2B5EF4-FFF2-40B4-BE49-F238E27FC236}">
                <a16:creationId xmlns:a16="http://schemas.microsoft.com/office/drawing/2014/main" id="{82079C7D-248F-411E-FF55-E5B1A55CD88C}"/>
              </a:ext>
            </a:extLst>
          </p:cNvPr>
          <p:cNvSpPr>
            <a:spLocks noGrp="1"/>
          </p:cNvSpPr>
          <p:nvPr>
            <p:ph sz="half" idx="1"/>
          </p:nvPr>
        </p:nvSpPr>
        <p:spPr>
          <a:xfrm>
            <a:off x="484632" y="1344168"/>
            <a:ext cx="5647944" cy="5196376"/>
          </a:xfrm>
        </p:spPr>
        <p:txBody>
          <a:bodyPr vert="horz" lIns="91440" tIns="45720" rIns="91440" bIns="45720" rtlCol="0" anchor="t">
            <a:normAutofit/>
          </a:bodyPr>
          <a:lstStyle/>
          <a:p>
            <a:pPr marL="45720" indent="0">
              <a:buNone/>
            </a:pPr>
            <a:endParaRPr lang="en-US" sz="1800">
              <a:solidFill>
                <a:schemeClr val="tx1"/>
              </a:solidFill>
              <a:latin typeface="Aptos"/>
            </a:endParaRPr>
          </a:p>
          <a:p>
            <a:pPr marL="45720" indent="0">
              <a:buNone/>
            </a:pPr>
            <a:r>
              <a:rPr lang="en-US" sz="1800">
                <a:solidFill>
                  <a:schemeClr val="tx1"/>
                </a:solidFill>
                <a:latin typeface="Aptos"/>
              </a:rPr>
              <a:t>Organized SREC Summit October 1-2, 2024, with pre-conference training September 30, 2024.</a:t>
            </a:r>
          </a:p>
          <a:p>
            <a:pPr marL="274320" lvl="1" indent="0">
              <a:buNone/>
            </a:pPr>
            <a:endParaRPr lang="en-US" sz="1800">
              <a:solidFill>
                <a:schemeClr val="tx1"/>
              </a:solidFill>
              <a:latin typeface="Aptos" panose="020B0004020202020204" pitchFamily="34" charset="0"/>
            </a:endParaRPr>
          </a:p>
          <a:p>
            <a:pPr marL="274320" lvl="1" indent="0">
              <a:buNone/>
            </a:pPr>
            <a:r>
              <a:rPr lang="en-US" sz="1800">
                <a:solidFill>
                  <a:schemeClr val="tx1"/>
                </a:solidFill>
                <a:latin typeface="Aptos"/>
              </a:rPr>
              <a:t>Pre-conference training provided:</a:t>
            </a:r>
          </a:p>
          <a:p>
            <a:pPr lvl="1"/>
            <a:r>
              <a:rPr lang="en-US" sz="1800">
                <a:solidFill>
                  <a:schemeClr val="tx1"/>
                </a:solidFill>
                <a:latin typeface="Aptos"/>
              </a:rPr>
              <a:t>American Heart Association Basic Life Support Instructor training</a:t>
            </a:r>
          </a:p>
          <a:p>
            <a:pPr lvl="1"/>
            <a:r>
              <a:rPr lang="en-US" sz="1800">
                <a:solidFill>
                  <a:schemeClr val="tx1"/>
                </a:solidFill>
                <a:latin typeface="Aptos"/>
              </a:rPr>
              <a:t>HeartSaver and HeartCode American Heart CPR and First Aid Hybrid</a:t>
            </a:r>
          </a:p>
          <a:p>
            <a:pPr lvl="1"/>
            <a:r>
              <a:rPr lang="en-US" sz="1800">
                <a:solidFill>
                  <a:schemeClr val="tx1"/>
                </a:solidFill>
                <a:latin typeface="Aptos"/>
              </a:rPr>
              <a:t>Mental Health first Aid for Older Persons (In-Kind Training from SERRC Path Academy staff)</a:t>
            </a:r>
          </a:p>
          <a:p>
            <a:pPr lvl="1"/>
            <a:r>
              <a:rPr lang="en-US" sz="1800">
                <a:solidFill>
                  <a:schemeClr val="tx1"/>
                </a:solidFill>
                <a:latin typeface="Aptos"/>
              </a:rPr>
              <a:t>Medication Management for non-medical providers</a:t>
            </a:r>
          </a:p>
          <a:p>
            <a:pPr lvl="1"/>
            <a:r>
              <a:rPr lang="en-US" sz="1800">
                <a:solidFill>
                  <a:schemeClr val="tx1"/>
                </a:solidFill>
                <a:latin typeface="Aptos"/>
              </a:rPr>
              <a:t>Catholic Community Service Staff In-Service training</a:t>
            </a:r>
          </a:p>
          <a:p>
            <a:pPr marL="274320" lvl="1" indent="0">
              <a:buNone/>
            </a:pPr>
            <a:endParaRPr lang="en-US">
              <a:solidFill>
                <a:schemeClr val="tx1"/>
              </a:solidFill>
            </a:endParaRPr>
          </a:p>
        </p:txBody>
      </p:sp>
      <p:sp>
        <p:nvSpPr>
          <p:cNvPr id="4" name="Content Placeholder 3">
            <a:extLst>
              <a:ext uri="{FF2B5EF4-FFF2-40B4-BE49-F238E27FC236}">
                <a16:creationId xmlns:a16="http://schemas.microsoft.com/office/drawing/2014/main" id="{DA67697E-22F4-2F80-6C16-C8AF28A4ED50}"/>
              </a:ext>
            </a:extLst>
          </p:cNvPr>
          <p:cNvSpPr>
            <a:spLocks noGrp="1"/>
          </p:cNvSpPr>
          <p:nvPr>
            <p:ph sz="half" idx="2"/>
          </p:nvPr>
        </p:nvSpPr>
        <p:spPr>
          <a:xfrm>
            <a:off x="6111982" y="2615185"/>
            <a:ext cx="5784362" cy="3749040"/>
          </a:xfrm>
        </p:spPr>
        <p:txBody>
          <a:bodyPr vert="horz" lIns="91440" tIns="45720" rIns="91440" bIns="45720" rtlCol="0" anchor="t">
            <a:noAutofit/>
          </a:bodyPr>
          <a:lstStyle/>
          <a:p>
            <a:pPr lvl="1"/>
            <a:r>
              <a:rPr lang="en-US" sz="1800">
                <a:solidFill>
                  <a:schemeClr val="tx1"/>
                </a:solidFill>
                <a:latin typeface="Aptos"/>
              </a:rPr>
              <a:t>Over 34 presenters</a:t>
            </a:r>
          </a:p>
          <a:p>
            <a:pPr lvl="1"/>
            <a:r>
              <a:rPr lang="en-US" sz="1800">
                <a:solidFill>
                  <a:schemeClr val="tx1"/>
                </a:solidFill>
                <a:latin typeface="Aptos"/>
              </a:rPr>
              <a:t>20 Venders</a:t>
            </a:r>
          </a:p>
          <a:p>
            <a:pPr lvl="1"/>
            <a:r>
              <a:rPr lang="en-US" sz="1800">
                <a:solidFill>
                  <a:schemeClr val="tx1"/>
                </a:solidFill>
                <a:latin typeface="Aptos"/>
              </a:rPr>
              <a:t>Job fair vendors were available with free access from the community. </a:t>
            </a:r>
          </a:p>
          <a:p>
            <a:pPr lvl="1"/>
            <a:r>
              <a:rPr lang="en-US" sz="1800">
                <a:solidFill>
                  <a:schemeClr val="tx1"/>
                </a:solidFill>
                <a:latin typeface="Aptos"/>
              </a:rPr>
              <a:t>209 participants overall</a:t>
            </a:r>
          </a:p>
          <a:p>
            <a:pPr lvl="1"/>
            <a:r>
              <a:rPr lang="en-US" sz="1800">
                <a:solidFill>
                  <a:schemeClr val="tx1"/>
                </a:solidFill>
                <a:latin typeface="Aptos"/>
              </a:rPr>
              <a:t>Travel support to 30 regional community members / provider participants to travel Juneau</a:t>
            </a:r>
          </a:p>
          <a:p>
            <a:pPr lvl="1"/>
            <a:r>
              <a:rPr lang="en-US" sz="1800">
                <a:solidFill>
                  <a:schemeClr val="tx1"/>
                </a:solidFill>
                <a:latin typeface="Aptos"/>
              </a:rPr>
              <a:t>Promo used for Full Conference tickets for 173 participants and 2 Senior Admissions with escorts; 1 , 2-Day General Admission; 3, 1 –Day General Admissions; </a:t>
            </a:r>
          </a:p>
          <a:p>
            <a:pPr lvl="1"/>
            <a:endParaRPr lang="en-US" sz="1800">
              <a:solidFill>
                <a:schemeClr val="tx1"/>
              </a:solidFill>
              <a:latin typeface="Aptos" panose="020B0004020202020204" pitchFamily="34" charset="0"/>
            </a:endParaRPr>
          </a:p>
          <a:p>
            <a:pPr lvl="1"/>
            <a:endParaRPr lang="en-US" sz="1800">
              <a:solidFill>
                <a:schemeClr val="tx1"/>
              </a:solidFill>
            </a:endParaRPr>
          </a:p>
          <a:p>
            <a:pPr lvl="1"/>
            <a:endParaRPr lang="en-US" sz="2400">
              <a:solidFill>
                <a:schemeClr val="tx1"/>
              </a:solidFill>
            </a:endParaRPr>
          </a:p>
          <a:p>
            <a:pPr marL="548640" lvl="2" indent="0">
              <a:buNone/>
            </a:pPr>
            <a:endParaRPr lang="en-US" sz="1400">
              <a:solidFill>
                <a:schemeClr val="tx1"/>
              </a:solidFill>
            </a:endParaRPr>
          </a:p>
        </p:txBody>
      </p:sp>
      <p:pic>
        <p:nvPicPr>
          <p:cNvPr id="5" name="Picture 4" descr="A green and yellow logo&#10;&#10;Description automatically generated">
            <a:extLst>
              <a:ext uri="{FF2B5EF4-FFF2-40B4-BE49-F238E27FC236}">
                <a16:creationId xmlns:a16="http://schemas.microsoft.com/office/drawing/2014/main" id="{41EFAC11-191B-D7FA-9CEE-51230CB9CB91}"/>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109210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D6F0-445A-E686-762C-493DF524D8A8}"/>
              </a:ext>
            </a:extLst>
          </p:cNvPr>
          <p:cNvSpPr>
            <a:spLocks noGrp="1"/>
          </p:cNvSpPr>
          <p:nvPr>
            <p:ph type="title"/>
          </p:nvPr>
        </p:nvSpPr>
        <p:spPr/>
        <p:txBody>
          <a:bodyPr/>
          <a:lstStyle/>
          <a:p>
            <a:r>
              <a:rPr lang="en-US">
                <a:solidFill>
                  <a:schemeClr val="tx1"/>
                </a:solidFill>
                <a:latin typeface="Aptos"/>
              </a:rPr>
              <a:t>Feedback from the Eldercare Summit</a:t>
            </a:r>
            <a:endParaRPr lang="en-US">
              <a:solidFill>
                <a:schemeClr val="tx1"/>
              </a:solidFill>
              <a:latin typeface="Aptos" panose="020B0004020202020204" pitchFamily="34" charset="0"/>
            </a:endParaRPr>
          </a:p>
        </p:txBody>
      </p:sp>
      <p:sp>
        <p:nvSpPr>
          <p:cNvPr id="3" name="Content Placeholder 2">
            <a:extLst>
              <a:ext uri="{FF2B5EF4-FFF2-40B4-BE49-F238E27FC236}">
                <a16:creationId xmlns:a16="http://schemas.microsoft.com/office/drawing/2014/main" id="{B0929C31-C34A-ACE4-06CC-828613FEE87C}"/>
              </a:ext>
            </a:extLst>
          </p:cNvPr>
          <p:cNvSpPr>
            <a:spLocks noGrp="1"/>
          </p:cNvSpPr>
          <p:nvPr>
            <p:ph sz="half" idx="1"/>
          </p:nvPr>
        </p:nvSpPr>
        <p:spPr>
          <a:xfrm>
            <a:off x="420624" y="1764791"/>
            <a:ext cx="3878244" cy="4315968"/>
          </a:xfrm>
        </p:spPr>
        <p:txBody>
          <a:bodyPr vert="horz" lIns="91440" tIns="45720" rIns="91440" bIns="45720" rtlCol="0" anchor="t">
            <a:normAutofit/>
          </a:bodyPr>
          <a:lstStyle/>
          <a:p>
            <a:r>
              <a:rPr lang="en-US" sz="1800">
                <a:solidFill>
                  <a:schemeClr val="tx1"/>
                </a:solidFill>
                <a:latin typeface="Aptos"/>
              </a:rPr>
              <a:t>11 new SREC members joined the Coalition</a:t>
            </a:r>
            <a:endParaRPr lang="en-US">
              <a:solidFill>
                <a:schemeClr val="tx1"/>
              </a:solidFill>
              <a:latin typeface="Aptos"/>
            </a:endParaRPr>
          </a:p>
        </p:txBody>
      </p:sp>
      <p:sp>
        <p:nvSpPr>
          <p:cNvPr id="4" name="Content Placeholder 3">
            <a:extLst>
              <a:ext uri="{FF2B5EF4-FFF2-40B4-BE49-F238E27FC236}">
                <a16:creationId xmlns:a16="http://schemas.microsoft.com/office/drawing/2014/main" id="{DF97D433-2871-4620-7043-81C983B49E7E}"/>
              </a:ext>
            </a:extLst>
          </p:cNvPr>
          <p:cNvSpPr>
            <a:spLocks noGrp="1"/>
          </p:cNvSpPr>
          <p:nvPr>
            <p:ph sz="half" idx="2"/>
          </p:nvPr>
        </p:nvSpPr>
        <p:spPr>
          <a:xfrm>
            <a:off x="4868883" y="1764792"/>
            <a:ext cx="6153609" cy="4315968"/>
          </a:xfrm>
        </p:spPr>
        <p:txBody>
          <a:bodyPr vert="horz" lIns="91440" tIns="45720" rIns="91440" bIns="45720" rtlCol="0" anchor="t">
            <a:noAutofit/>
          </a:bodyPr>
          <a:lstStyle/>
          <a:p>
            <a:pPr marL="548640" lvl="2" indent="0">
              <a:buNone/>
            </a:pPr>
            <a:r>
              <a:rPr lang="en-US" b="1" u="sng">
                <a:solidFill>
                  <a:schemeClr val="tx1"/>
                </a:solidFill>
                <a:latin typeface="Aptos"/>
              </a:rPr>
              <a:t>Summit Participant Survey Feedback:</a:t>
            </a:r>
          </a:p>
          <a:p>
            <a:pPr marL="548640" lvl="2" indent="0">
              <a:buNone/>
            </a:pPr>
            <a:r>
              <a:rPr lang="en-US" b="1">
                <a:solidFill>
                  <a:schemeClr val="tx1"/>
                </a:solidFill>
                <a:latin typeface="Aptos"/>
              </a:rPr>
              <a:t>How participants’ felt: </a:t>
            </a:r>
            <a:r>
              <a:rPr lang="en-US">
                <a:solidFill>
                  <a:schemeClr val="tx1"/>
                </a:solidFill>
                <a:latin typeface="Aptos"/>
              </a:rPr>
              <a:t>Using a Likert Scale: 1 Missed the Mark – 5 Excellent</a:t>
            </a:r>
          </a:p>
          <a:p>
            <a:pPr marL="548640" lvl="2" indent="0">
              <a:buNone/>
            </a:pPr>
            <a:r>
              <a:rPr lang="en-US">
                <a:solidFill>
                  <a:schemeClr val="tx1"/>
                </a:solidFill>
                <a:latin typeface="Aptos"/>
              </a:rPr>
              <a:t>Summit Organization: Avg 4.5</a:t>
            </a:r>
          </a:p>
          <a:p>
            <a:pPr marL="548640" lvl="2" indent="0">
              <a:buNone/>
            </a:pPr>
            <a:endParaRPr lang="en-US">
              <a:solidFill>
                <a:schemeClr val="tx1"/>
              </a:solidFill>
              <a:latin typeface="Aptos" panose="020B0004020202020204" pitchFamily="34" charset="0"/>
            </a:endParaRPr>
          </a:p>
          <a:p>
            <a:pPr marL="548640" lvl="2" indent="0">
              <a:buNone/>
            </a:pPr>
            <a:r>
              <a:rPr lang="en-US">
                <a:solidFill>
                  <a:schemeClr val="tx1"/>
                </a:solidFill>
                <a:latin typeface="Aptos"/>
              </a:rPr>
              <a:t>Mix of topics and quality of presentations: Avg 4.5</a:t>
            </a:r>
          </a:p>
          <a:p>
            <a:pPr marL="548640" lvl="2" indent="0">
              <a:buNone/>
            </a:pPr>
            <a:endParaRPr lang="en-US" b="1">
              <a:solidFill>
                <a:schemeClr val="tx1"/>
              </a:solidFill>
              <a:latin typeface="Aptos" panose="020B0004020202020204" pitchFamily="34" charset="0"/>
            </a:endParaRPr>
          </a:p>
          <a:p>
            <a:pPr marL="548640" lvl="2" indent="0">
              <a:buNone/>
            </a:pPr>
            <a:r>
              <a:rPr lang="en-US" b="1">
                <a:solidFill>
                  <a:schemeClr val="tx1"/>
                </a:solidFill>
                <a:latin typeface="Aptos"/>
              </a:rPr>
              <a:t>Would like to attend another Regional Summit: </a:t>
            </a:r>
            <a:r>
              <a:rPr lang="en-US">
                <a:solidFill>
                  <a:schemeClr val="tx1"/>
                </a:solidFill>
                <a:latin typeface="Aptos"/>
              </a:rPr>
              <a:t>Using a Likert Scale: 1 Not interested, 3 Might attend, 5 For Sure</a:t>
            </a:r>
          </a:p>
          <a:p>
            <a:pPr marL="548640" lvl="2" indent="0">
              <a:buNone/>
            </a:pPr>
            <a:r>
              <a:rPr lang="en-US">
                <a:solidFill>
                  <a:schemeClr val="tx1"/>
                </a:solidFill>
                <a:latin typeface="Aptos"/>
              </a:rPr>
              <a:t>Avg 4.8 – for sure would attend a future Summit</a:t>
            </a:r>
          </a:p>
          <a:p>
            <a:endParaRPr lang="en-US" sz="2000"/>
          </a:p>
        </p:txBody>
      </p:sp>
      <p:pic>
        <p:nvPicPr>
          <p:cNvPr id="5" name="Picture 4" descr="A green and yellow logo&#10;&#10;Description automatically generated">
            <a:extLst>
              <a:ext uri="{FF2B5EF4-FFF2-40B4-BE49-F238E27FC236}">
                <a16:creationId xmlns:a16="http://schemas.microsoft.com/office/drawing/2014/main" id="{CC5C38A6-EFFC-675D-9730-087B241C094F}"/>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384591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F10B54F-9CFB-2ED6-F912-0A4F5043358E}"/>
              </a:ext>
            </a:extLst>
          </p:cNvPr>
          <p:cNvGraphicFramePr/>
          <p:nvPr>
            <p:extLst>
              <p:ext uri="{D42A27DB-BD31-4B8C-83A1-F6EECF244321}">
                <p14:modId xmlns:p14="http://schemas.microsoft.com/office/powerpoint/2010/main" val="742210731"/>
              </p:ext>
            </p:extLst>
          </p:nvPr>
        </p:nvGraphicFramePr>
        <p:xfrm>
          <a:off x="213757" y="249382"/>
          <a:ext cx="11744696" cy="635329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green and yellow logo&#10;&#10;Description automatically generated">
            <a:extLst>
              <a:ext uri="{FF2B5EF4-FFF2-40B4-BE49-F238E27FC236}">
                <a16:creationId xmlns:a16="http://schemas.microsoft.com/office/drawing/2014/main" id="{25B3DE13-B298-6B5A-F3BA-7ABDD459563F}"/>
              </a:ext>
            </a:extLst>
          </p:cNvPr>
          <p:cNvPicPr>
            <a:picLocks noChangeAspect="1"/>
          </p:cNvPicPr>
          <p:nvPr/>
        </p:nvPicPr>
        <p:blipFill>
          <a:blip r:embed="rId4"/>
          <a:stretch>
            <a:fillRect/>
          </a:stretch>
        </p:blipFill>
        <p:spPr>
          <a:xfrm>
            <a:off x="10781366" y="399143"/>
            <a:ext cx="931335" cy="585299"/>
          </a:xfrm>
          <a:prstGeom prst="rect">
            <a:avLst/>
          </a:prstGeom>
        </p:spPr>
      </p:pic>
    </p:spTree>
    <p:extLst>
      <p:ext uri="{BB962C8B-B14F-4D97-AF65-F5344CB8AC3E}">
        <p14:creationId xmlns:p14="http://schemas.microsoft.com/office/powerpoint/2010/main" val="144143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EEB1-A2DF-F927-2AC4-D84E2121B33B}"/>
              </a:ext>
            </a:extLst>
          </p:cNvPr>
          <p:cNvSpPr>
            <a:spLocks noGrp="1"/>
          </p:cNvSpPr>
          <p:nvPr>
            <p:ph type="title"/>
          </p:nvPr>
        </p:nvSpPr>
        <p:spPr>
          <a:xfrm>
            <a:off x="427338" y="609600"/>
            <a:ext cx="11234762" cy="1356360"/>
          </a:xfrm>
        </p:spPr>
        <p:txBody>
          <a:bodyPr/>
          <a:lstStyle/>
          <a:p>
            <a:r>
              <a:rPr lang="en-US">
                <a:solidFill>
                  <a:schemeClr val="tx1"/>
                </a:solidFill>
                <a:latin typeface="Aptos"/>
              </a:rPr>
              <a:t>Navigation through Senior Center Network</a:t>
            </a:r>
          </a:p>
        </p:txBody>
      </p:sp>
      <p:sp>
        <p:nvSpPr>
          <p:cNvPr id="3" name="Content Placeholder 2">
            <a:extLst>
              <a:ext uri="{FF2B5EF4-FFF2-40B4-BE49-F238E27FC236}">
                <a16:creationId xmlns:a16="http://schemas.microsoft.com/office/drawing/2014/main" id="{DEE6FACA-4684-0F8B-E7FB-3A9790047F85}"/>
              </a:ext>
            </a:extLst>
          </p:cNvPr>
          <p:cNvSpPr>
            <a:spLocks noGrp="1"/>
          </p:cNvSpPr>
          <p:nvPr>
            <p:ph sz="half" idx="1"/>
          </p:nvPr>
        </p:nvSpPr>
        <p:spPr>
          <a:xfrm>
            <a:off x="431798" y="1884784"/>
            <a:ext cx="5664202" cy="4550431"/>
          </a:xfrm>
        </p:spPr>
        <p:txBody>
          <a:bodyPr vert="horz" lIns="91440" tIns="45720" rIns="91440" bIns="45720" rtlCol="0" anchor="t">
            <a:normAutofit fontScale="55000" lnSpcReduction="20000"/>
          </a:bodyPr>
          <a:lstStyle/>
          <a:p>
            <a:pPr marL="45720" indent="0">
              <a:buNone/>
            </a:pPr>
            <a:r>
              <a:rPr lang="en-US" sz="2900" b="1">
                <a:solidFill>
                  <a:schemeClr val="tx1"/>
                </a:solidFill>
                <a:latin typeface="Aptos"/>
              </a:rPr>
              <a:t>Senior Centers Technology </a:t>
            </a:r>
          </a:p>
          <a:p>
            <a:pPr marL="45720" indent="0">
              <a:buNone/>
            </a:pPr>
            <a:r>
              <a:rPr lang="en-US" sz="2900">
                <a:solidFill>
                  <a:schemeClr val="tx1"/>
                </a:solidFill>
                <a:latin typeface="Aptos"/>
              </a:rPr>
              <a:t>Ten Neat systems regionally have been ordered and beginning to be delivered to sites. Final ETA January 2025. </a:t>
            </a:r>
          </a:p>
          <a:p>
            <a:pPr marL="45720" indent="0">
              <a:buNone/>
            </a:pPr>
            <a:r>
              <a:rPr lang="en-US" sz="2900" b="1">
                <a:solidFill>
                  <a:schemeClr val="tx1"/>
                </a:solidFill>
                <a:latin typeface="Aptos"/>
              </a:rPr>
              <a:t>Senior Center Referral/Navigation Training:</a:t>
            </a:r>
          </a:p>
          <a:p>
            <a:pPr lvl="1"/>
            <a:r>
              <a:rPr lang="en-US" sz="2900">
                <a:solidFill>
                  <a:schemeClr val="tx1"/>
                </a:solidFill>
                <a:latin typeface="Aptos"/>
              </a:rPr>
              <a:t>Senior Center staff attended the SREC Summit.  Marks the first time in 15 years CCS regional staff have had a face-to-face meeting.</a:t>
            </a:r>
          </a:p>
          <a:p>
            <a:pPr lvl="1"/>
            <a:r>
              <a:rPr lang="en-US" sz="2900">
                <a:solidFill>
                  <a:schemeClr val="tx1"/>
                </a:solidFill>
                <a:latin typeface="Aptos"/>
              </a:rPr>
              <a:t>Conducted initial My Senior Center training for data collection process.</a:t>
            </a:r>
          </a:p>
          <a:p>
            <a:pPr lvl="1"/>
            <a:r>
              <a:rPr lang="en-US" sz="2900">
                <a:solidFill>
                  <a:schemeClr val="tx1"/>
                </a:solidFill>
                <a:latin typeface="Aptos"/>
              </a:rPr>
              <a:t>Review of Registration document for data collection.  Training in development.</a:t>
            </a:r>
          </a:p>
          <a:p>
            <a:pPr lvl="1"/>
            <a:r>
              <a:rPr lang="en-US" sz="2900">
                <a:solidFill>
                  <a:schemeClr val="tx1"/>
                </a:solidFill>
                <a:latin typeface="Aptos"/>
              </a:rPr>
              <a:t>CPR/first Aid Training for staff</a:t>
            </a:r>
          </a:p>
          <a:p>
            <a:pPr lvl="1"/>
            <a:r>
              <a:rPr lang="en-US" sz="2900">
                <a:solidFill>
                  <a:schemeClr val="tx1"/>
                </a:solidFill>
                <a:latin typeface="Aptos"/>
              </a:rPr>
              <a:t>Developing Navigational Referral training</a:t>
            </a:r>
          </a:p>
          <a:p>
            <a:pPr lvl="1"/>
            <a:r>
              <a:rPr lang="en-US" sz="2900">
                <a:solidFill>
                  <a:schemeClr val="tx1"/>
                </a:solidFill>
                <a:latin typeface="Aptos"/>
              </a:rPr>
              <a:t>Relais Platform Training established for staff to utilize. </a:t>
            </a:r>
          </a:p>
          <a:p>
            <a:pPr marL="45720" indent="0">
              <a:buNone/>
            </a:pPr>
            <a:r>
              <a:rPr lang="en-US" sz="2900" b="1">
                <a:solidFill>
                  <a:schemeClr val="tx1"/>
                </a:solidFill>
                <a:latin typeface="Aptos"/>
              </a:rPr>
              <a:t>Data Collection</a:t>
            </a:r>
          </a:p>
          <a:p>
            <a:r>
              <a:rPr lang="en-US" sz="2900">
                <a:solidFill>
                  <a:schemeClr val="tx1"/>
                </a:solidFill>
                <a:latin typeface="Aptos"/>
              </a:rPr>
              <a:t>To be collected through Senior Center Registration document</a:t>
            </a:r>
          </a:p>
          <a:p>
            <a:r>
              <a:rPr lang="en-US" sz="2900">
                <a:solidFill>
                  <a:schemeClr val="tx1"/>
                </a:solidFill>
                <a:latin typeface="Aptos"/>
              </a:rPr>
              <a:t>Regional Elder Care Survey, Spring 2025</a:t>
            </a:r>
          </a:p>
          <a:p>
            <a:endParaRPr lang="en-US" sz="2400">
              <a:solidFill>
                <a:schemeClr val="tx1"/>
              </a:solidFill>
            </a:endParaRPr>
          </a:p>
          <a:p>
            <a:endParaRPr lang="en-US"/>
          </a:p>
        </p:txBody>
      </p:sp>
      <p:sp>
        <p:nvSpPr>
          <p:cNvPr id="4" name="Content Placeholder 3">
            <a:extLst>
              <a:ext uri="{FF2B5EF4-FFF2-40B4-BE49-F238E27FC236}">
                <a16:creationId xmlns:a16="http://schemas.microsoft.com/office/drawing/2014/main" id="{9D5DA407-52A8-3865-65FC-C4A8EC2CA42C}"/>
              </a:ext>
            </a:extLst>
          </p:cNvPr>
          <p:cNvSpPr>
            <a:spLocks noGrp="1"/>
          </p:cNvSpPr>
          <p:nvPr>
            <p:ph sz="half" idx="2"/>
          </p:nvPr>
        </p:nvSpPr>
        <p:spPr>
          <a:xfrm>
            <a:off x="6096000" y="1965959"/>
            <a:ext cx="4926491" cy="4469255"/>
          </a:xfrm>
        </p:spPr>
        <p:txBody>
          <a:bodyPr>
            <a:normAutofit fontScale="55000" lnSpcReduction="20000"/>
          </a:bodyPr>
          <a:lstStyle/>
          <a:p>
            <a:pPr marL="45720" indent="0">
              <a:buNone/>
            </a:pPr>
            <a:r>
              <a:rPr lang="en-US" sz="2900">
                <a:solidFill>
                  <a:schemeClr val="tx1"/>
                </a:solidFill>
                <a:latin typeface="Aptos" panose="020B0004020202020204" pitchFamily="34" charset="0"/>
              </a:rPr>
              <a:t>Catholic Community Service (CCS) has posted three positions to support the  project </a:t>
            </a:r>
          </a:p>
          <a:p>
            <a:pPr lvl="1"/>
            <a:r>
              <a:rPr lang="en-US" sz="2900">
                <a:solidFill>
                  <a:schemeClr val="tx1"/>
                </a:solidFill>
                <a:latin typeface="Aptos" panose="020B0004020202020204" pitchFamily="34" charset="0"/>
              </a:rPr>
              <a:t>Hired, but not retained - New Operations Manager </a:t>
            </a:r>
          </a:p>
          <a:p>
            <a:pPr lvl="1"/>
            <a:r>
              <a:rPr lang="en-US" sz="2900">
                <a:solidFill>
                  <a:schemeClr val="tx1"/>
                </a:solidFill>
                <a:latin typeface="Aptos" panose="020B0004020202020204" pitchFamily="34" charset="0"/>
              </a:rPr>
              <a:t>JV Activities position has been recruited.</a:t>
            </a:r>
          </a:p>
          <a:p>
            <a:pPr lvl="1"/>
            <a:r>
              <a:rPr lang="en-US" sz="2900">
                <a:solidFill>
                  <a:schemeClr val="tx1"/>
                </a:solidFill>
                <a:latin typeface="Aptos" panose="020B0004020202020204" pitchFamily="34" charset="0"/>
              </a:rPr>
              <a:t>Pending Activities/Cook</a:t>
            </a:r>
          </a:p>
          <a:p>
            <a:pPr marL="45720" indent="0">
              <a:buNone/>
            </a:pPr>
            <a:endParaRPr lang="en-US" sz="2900" b="1">
              <a:solidFill>
                <a:schemeClr val="tx1"/>
              </a:solidFill>
              <a:latin typeface="Aptos" panose="020B0004020202020204" pitchFamily="34" charset="0"/>
            </a:endParaRPr>
          </a:p>
          <a:p>
            <a:pPr marL="45720" indent="0">
              <a:buNone/>
            </a:pPr>
            <a:endParaRPr lang="en-US" sz="2900" b="1">
              <a:solidFill>
                <a:schemeClr val="tx1"/>
              </a:solidFill>
              <a:latin typeface="Aptos" panose="020B0004020202020204" pitchFamily="34" charset="0"/>
            </a:endParaRPr>
          </a:p>
          <a:p>
            <a:pPr marL="45720" indent="0">
              <a:buNone/>
            </a:pPr>
            <a:r>
              <a:rPr lang="en-US" sz="2900" b="1">
                <a:solidFill>
                  <a:schemeClr val="tx1"/>
                </a:solidFill>
                <a:latin typeface="Aptos" panose="020B0004020202020204" pitchFamily="34" charset="0"/>
              </a:rPr>
              <a:t>Navi Tool </a:t>
            </a:r>
            <a:r>
              <a:rPr lang="en-US" sz="2900">
                <a:solidFill>
                  <a:schemeClr val="tx1"/>
                </a:solidFill>
                <a:latin typeface="Aptos" panose="020B0004020202020204" pitchFamily="34" charset="0"/>
              </a:rPr>
              <a:t>in development. Researching Environmental Modification, Entrepreneurship Toolkit, and Training Pathways. Hoping to try to obtain additional feedback from providers in January. </a:t>
            </a:r>
          </a:p>
          <a:p>
            <a:endParaRPr lang="en-US" sz="2400">
              <a:solidFill>
                <a:schemeClr val="tx1"/>
              </a:solidFill>
            </a:endParaRPr>
          </a:p>
          <a:p>
            <a:pPr marL="45720" indent="0">
              <a:buNone/>
            </a:pPr>
            <a:endParaRPr lang="en-US"/>
          </a:p>
        </p:txBody>
      </p:sp>
      <p:pic>
        <p:nvPicPr>
          <p:cNvPr id="5" name="Picture 4" descr="A green and yellow logo&#10;&#10;Description automatically generated">
            <a:extLst>
              <a:ext uri="{FF2B5EF4-FFF2-40B4-BE49-F238E27FC236}">
                <a16:creationId xmlns:a16="http://schemas.microsoft.com/office/drawing/2014/main" id="{CCFD61AB-5355-740C-B61C-26B88D5FC950}"/>
              </a:ext>
            </a:extLst>
          </p:cNvPr>
          <p:cNvPicPr>
            <a:picLocks noChangeAspect="1"/>
          </p:cNvPicPr>
          <p:nvPr/>
        </p:nvPicPr>
        <p:blipFill>
          <a:blip r:embed="rId2"/>
          <a:stretch>
            <a:fillRect/>
          </a:stretch>
        </p:blipFill>
        <p:spPr>
          <a:xfrm>
            <a:off x="10828867" y="5849917"/>
            <a:ext cx="931335" cy="585299"/>
          </a:xfrm>
          <a:prstGeom prst="rect">
            <a:avLst/>
          </a:prstGeom>
        </p:spPr>
      </p:pic>
    </p:spTree>
    <p:extLst>
      <p:ext uri="{BB962C8B-B14F-4D97-AF65-F5344CB8AC3E}">
        <p14:creationId xmlns:p14="http://schemas.microsoft.com/office/powerpoint/2010/main" val="293563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8D92-E135-4DDA-517B-87D0DAF4AA0B}"/>
              </a:ext>
            </a:extLst>
          </p:cNvPr>
          <p:cNvSpPr>
            <a:spLocks noGrp="1"/>
          </p:cNvSpPr>
          <p:nvPr>
            <p:ph type="title"/>
          </p:nvPr>
        </p:nvSpPr>
        <p:spPr>
          <a:xfrm>
            <a:off x="586946" y="357316"/>
            <a:ext cx="9875520" cy="1356360"/>
          </a:xfrm>
        </p:spPr>
        <p:txBody>
          <a:bodyPr/>
          <a:lstStyle/>
          <a:p>
            <a:r>
              <a:rPr lang="en-US">
                <a:solidFill>
                  <a:schemeClr val="tx1"/>
                </a:solidFill>
                <a:latin typeface="Aptos"/>
              </a:rPr>
              <a:t>Training Development</a:t>
            </a:r>
            <a:endParaRPr lang="en-US">
              <a:solidFill>
                <a:schemeClr val="tx1"/>
              </a:solidFill>
            </a:endParaRPr>
          </a:p>
        </p:txBody>
      </p:sp>
      <p:sp>
        <p:nvSpPr>
          <p:cNvPr id="4" name="Content Placeholder 3">
            <a:extLst>
              <a:ext uri="{FF2B5EF4-FFF2-40B4-BE49-F238E27FC236}">
                <a16:creationId xmlns:a16="http://schemas.microsoft.com/office/drawing/2014/main" id="{99140DC6-80BD-BEF7-1026-68FD7D545C46}"/>
              </a:ext>
            </a:extLst>
          </p:cNvPr>
          <p:cNvSpPr>
            <a:spLocks noGrp="1"/>
          </p:cNvSpPr>
          <p:nvPr>
            <p:ph sz="half" idx="2"/>
          </p:nvPr>
        </p:nvSpPr>
        <p:spPr>
          <a:xfrm>
            <a:off x="586947" y="1190211"/>
            <a:ext cx="11216278" cy="5135943"/>
          </a:xfrm>
        </p:spPr>
        <p:txBody>
          <a:bodyPr>
            <a:normAutofit fontScale="32500" lnSpcReduction="20000"/>
          </a:bodyPr>
          <a:lstStyle/>
          <a:p>
            <a:endParaRPr lang="en-US" sz="2900">
              <a:solidFill>
                <a:schemeClr val="tx1"/>
              </a:solidFill>
              <a:latin typeface="Aptos" panose="020B0004020202020204" pitchFamily="34" charset="0"/>
            </a:endParaRPr>
          </a:p>
          <a:p>
            <a:endParaRPr lang="en-US" sz="7200">
              <a:solidFill>
                <a:schemeClr val="tx1"/>
              </a:solidFill>
              <a:latin typeface="Aptos" panose="020B0004020202020204" pitchFamily="34" charset="0"/>
            </a:endParaRPr>
          </a:p>
          <a:p>
            <a:pPr marL="45720" indent="0">
              <a:buNone/>
            </a:pPr>
            <a:r>
              <a:rPr lang="en-US" sz="7200" b="1">
                <a:solidFill>
                  <a:schemeClr val="tx1"/>
                </a:solidFill>
                <a:latin typeface="Aptos" panose="020B0004020202020204" pitchFamily="34" charset="0"/>
              </a:rPr>
              <a:t>CNA:</a:t>
            </a:r>
          </a:p>
          <a:p>
            <a:r>
              <a:rPr lang="en-US" sz="7200" b="1">
                <a:solidFill>
                  <a:schemeClr val="tx1"/>
                </a:solidFill>
                <a:latin typeface="Aptos" panose="020B0004020202020204" pitchFamily="34" charset="0"/>
              </a:rPr>
              <a:t> </a:t>
            </a:r>
            <a:r>
              <a:rPr lang="en-US" sz="7200">
                <a:solidFill>
                  <a:schemeClr val="tx1"/>
                </a:solidFill>
                <a:latin typeface="Aptos" panose="020B0004020202020204" pitchFamily="34" charset="0"/>
              </a:rPr>
              <a:t>July 22, 2024: Meeting conducted with local and regional providers regarding the loss of UAS’s CNA course at the Juneau campus. Explored the regional resources available to determine a collaborative model to provide stability to the educational program.</a:t>
            </a:r>
          </a:p>
          <a:p>
            <a:r>
              <a:rPr lang="en-US" sz="7200">
                <a:solidFill>
                  <a:schemeClr val="tx1"/>
                </a:solidFill>
                <a:latin typeface="Aptos" panose="020B0004020202020204" pitchFamily="34" charset="0"/>
              </a:rPr>
              <a:t>  Oct 16, 2024: Meeting conducted with UAS Chancellor’s Office, Juneau Community Foundation, and SREC about coordinating resources to determine sustainability of the CNA program in Juneau.  Chancellor scheduled a follow-up meeting with regional CEOs to discuss possible collaborative actions.</a:t>
            </a:r>
          </a:p>
          <a:p>
            <a:r>
              <a:rPr lang="en-US" sz="7200">
                <a:solidFill>
                  <a:schemeClr val="tx1"/>
                </a:solidFill>
                <a:latin typeface="Aptos" panose="020B0004020202020204" pitchFamily="34" charset="0"/>
              </a:rPr>
              <a:t>November 7, 2024:  UAS has created a model of delivery to provide a CNA course as a split course.  The classroom education (6-credit) will be offered through UAS Sitka Campus virtually with an adjunct professor in Juneau to provide Lab and Practical education (3-credit).  Bartlett Regional Hospital will act as the practical site.  UAS has created a draft document to seek sponsorships for the course.  Aiming for course delivery for Spring 2025.  SREC is working with Juneau Community Fund regarding ongoing funding requesting. </a:t>
            </a:r>
          </a:p>
          <a:p>
            <a:pPr marL="45720" indent="0">
              <a:buNone/>
            </a:pPr>
            <a:endParaRPr lang="en-US"/>
          </a:p>
        </p:txBody>
      </p:sp>
      <p:pic>
        <p:nvPicPr>
          <p:cNvPr id="5" name="Picture 4" descr="A green and yellow logo&#10;&#10;Description automatically generated">
            <a:extLst>
              <a:ext uri="{FF2B5EF4-FFF2-40B4-BE49-F238E27FC236}">
                <a16:creationId xmlns:a16="http://schemas.microsoft.com/office/drawing/2014/main" id="{E040E70A-3FC7-1809-2B6A-40AE4B4BA4B2}"/>
              </a:ext>
            </a:extLst>
          </p:cNvPr>
          <p:cNvPicPr>
            <a:picLocks noChangeAspect="1"/>
          </p:cNvPicPr>
          <p:nvPr/>
        </p:nvPicPr>
        <p:blipFill>
          <a:blip r:embed="rId2"/>
          <a:stretch>
            <a:fillRect/>
          </a:stretch>
        </p:blipFill>
        <p:spPr>
          <a:xfrm>
            <a:off x="10726231" y="512690"/>
            <a:ext cx="931335" cy="585299"/>
          </a:xfrm>
          <a:prstGeom prst="rect">
            <a:avLst/>
          </a:prstGeom>
        </p:spPr>
      </p:pic>
    </p:spTree>
    <p:extLst>
      <p:ext uri="{BB962C8B-B14F-4D97-AF65-F5344CB8AC3E}">
        <p14:creationId xmlns:p14="http://schemas.microsoft.com/office/powerpoint/2010/main" val="87512472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5983de-8aec-4939-923b-12f10abb2a6c">
      <Terms xmlns="http://schemas.microsoft.com/office/infopath/2007/PartnerControls"/>
    </lcf76f155ced4ddcb4097134ff3c332f>
    <TaxCatchAll xmlns="9f351699-c11c-40a8-bd6d-32f4f474aeab" xsi:nil="true"/>
    <SharedWithUsers xmlns="9f351699-c11c-40a8-bd6d-32f4f474aeab">
      <UserInfo>
        <DisplayName>Charla Brown</DisplayName>
        <AccountId>19</AccountId>
        <AccountType/>
      </UserInfo>
    </SharedWithUsers>
    <Active_x0020_Folder xmlns="f35983de-8aec-4939-923b-12f10abb2a6c">true</Active_x0020_Fold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6508C7D1CF894490E857606F4203DB" ma:contentTypeVersion="22" ma:contentTypeDescription="Create a new document." ma:contentTypeScope="" ma:versionID="e5f3e434eee5936a2e2273b36d4154c8">
  <xsd:schema xmlns:xsd="http://www.w3.org/2001/XMLSchema" xmlns:xs="http://www.w3.org/2001/XMLSchema" xmlns:p="http://schemas.microsoft.com/office/2006/metadata/properties" xmlns:ns2="f35983de-8aec-4939-923b-12f10abb2a6c" xmlns:ns3="9f351699-c11c-40a8-bd6d-32f4f474aeab" xmlns:ns4="a33b12b9-0a34-4d83-af9a-cccd91dea7c7" targetNamespace="http://schemas.microsoft.com/office/2006/metadata/properties" ma:root="true" ma:fieldsID="1851e7af7e1e83a2c4a79c7723d2325b" ns2:_="" ns3:_="" ns4:_="">
    <xsd:import namespace="f35983de-8aec-4939-923b-12f10abb2a6c"/>
    <xsd:import namespace="9f351699-c11c-40a8-bd6d-32f4f474aeab"/>
    <xsd:import namespace="a33b12b9-0a34-4d83-af9a-cccd91dea7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4:SharedWithDetails" minOccurs="0"/>
                <xsd:element ref="ns2:MediaServiceAutoKeyPoints" minOccurs="0"/>
                <xsd:element ref="ns2:MediaServiceKeyPoints" minOccurs="0"/>
                <xsd:element ref="ns2:MediaLengthInSeconds" minOccurs="0"/>
                <xsd:element ref="ns2:Active_x0020_Folde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983de-8aec-4939-923b-12f10abb2a6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Tags" ma:index="7" nillable="true" ma:displayName="MediaServiceAutoTags" ma:internalName="MediaServiceAutoTags" ma:readOnly="true">
      <xsd:simpleType>
        <xsd:restriction base="dms:Text"/>
      </xsd:simpleType>
    </xsd:element>
    <xsd:element name="MediaServiceOCR" ma:index="8" nillable="true" ma:displayName="MediaServiceOCR" ma:internalName="MediaServiceOCR" ma:readOnly="true">
      <xsd:simpleType>
        <xsd:restriction base="dms:Note">
          <xsd:maxLength value="255"/>
        </xsd:restriction>
      </xsd:simpleType>
    </xsd:element>
    <xsd:element name="MediaServiceLocation" ma:index="10" nillable="true" ma:displayName="MediaServiceLocation" ma:internalName="MediaServiceLocatio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Active_x0020_Folder" ma:index="21" nillable="true" ma:displayName="Active Folder" ma:default="1" ma:internalName="Active_x0020_Folder">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237d4ef-1db9-4a38-8f29-0ba9042bcd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351699-c11c-40a8-bd6d-32f4f474ae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4" nillable="true" ma:displayName="Taxonomy Catch All Column" ma:hidden="true" ma:list="{36d2d822-326c-49c4-8eed-870717657213}" ma:internalName="TaxCatchAll" ma:showField="CatchAllData" ma:web="9f351699-c11c-40a8-bd6d-32f4f474ae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3b12b9-0a34-4d83-af9a-cccd91dea7c7"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0D9F2-660B-4CB9-AFF9-AB325ECD7B88}">
  <ds:schemaRefs>
    <ds:schemaRef ds:uri="http://schemas.microsoft.com/sharepoint/v3/contenttype/forms"/>
  </ds:schemaRefs>
</ds:datastoreItem>
</file>

<file path=customXml/itemProps2.xml><?xml version="1.0" encoding="utf-8"?>
<ds:datastoreItem xmlns:ds="http://schemas.openxmlformats.org/officeDocument/2006/customXml" ds:itemID="{17DC9766-D08E-49AB-8BA7-D7D76C907C80}">
  <ds:schemaRefs>
    <ds:schemaRef ds:uri="9f351699-c11c-40a8-bd6d-32f4f474aeab"/>
    <ds:schemaRef ds:uri="a33b12b9-0a34-4d83-af9a-cccd91dea7c7"/>
    <ds:schemaRef ds:uri="f35983de-8aec-4939-923b-12f10abb2a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EA1203-9C40-435E-A15A-F62939D5F955}">
  <ds:schemaRefs>
    <ds:schemaRef ds:uri="9f351699-c11c-40a8-bd6d-32f4f474aeab"/>
    <ds:schemaRef ds:uri="a33b12b9-0a34-4d83-af9a-cccd91dea7c7"/>
    <ds:schemaRef ds:uri="f35983de-8aec-4939-923b-12f10abb2a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TM03457444[[fn=Basis]]</Template>
  <TotalTime>12</TotalTime>
  <Words>2992</Words>
  <Application>Microsoft Office PowerPoint</Application>
  <PresentationFormat>Widescreen</PresentationFormat>
  <Paragraphs>466</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Narrow</vt:lpstr>
      <vt:lpstr>Arial</vt:lpstr>
      <vt:lpstr>Calibri</vt:lpstr>
      <vt:lpstr>Corbel</vt:lpstr>
      <vt:lpstr>Courier New</vt:lpstr>
      <vt:lpstr>Basis</vt:lpstr>
      <vt:lpstr>SREC PROJECT UPDATE</vt:lpstr>
      <vt:lpstr>Organizational Headlines or Changes to Share </vt:lpstr>
      <vt:lpstr>Summary of Project Progress</vt:lpstr>
      <vt:lpstr>SREC Coalition Engagement</vt:lpstr>
      <vt:lpstr>Eldercare Summit a Huge Success!</vt:lpstr>
      <vt:lpstr>Feedback from the Eldercare Summit</vt:lpstr>
      <vt:lpstr>PowerPoint Presentation</vt:lpstr>
      <vt:lpstr>Navigation through Senior Center Network</vt:lpstr>
      <vt:lpstr>Training Development</vt:lpstr>
      <vt:lpstr>Training Delivered to Direct Care Workers</vt:lpstr>
      <vt:lpstr>Aging in Place, leverage resources</vt:lpstr>
      <vt:lpstr>Outreach</vt:lpstr>
      <vt:lpstr>Rate Review</vt:lpstr>
      <vt:lpstr>Any Surprises or Learnings to Date  </vt:lpstr>
      <vt:lpstr>Hearing from the Facilities </vt:lpstr>
      <vt:lpstr>The Workforce Demand is Relentless</vt:lpstr>
      <vt:lpstr>For Everyone Served, Someone is Awaiting Help</vt:lpstr>
      <vt:lpstr>Where’s the Quality of Life?  When a Third Could Go Home</vt:lpstr>
      <vt:lpstr>How is the Caregiver Supported? Percentage of Eldercare Providers providing Employee Benefits to Caregivers (excluding administrators) (JEDC, Southeast Alaska Eldercare Survey 2024)</vt:lpstr>
      <vt:lpstr>Workforce Speaks of needed Growth</vt:lpstr>
      <vt:lpstr>Which Career Would you Choose?</vt:lpstr>
      <vt:lpstr>We Have the Resources to Work Together,  Breaking Down the Silos</vt:lpstr>
      <vt:lpstr>Sustainability: Provide the Needed Education</vt:lpstr>
      <vt:lpstr>Project Changes  </vt:lpstr>
      <vt:lpstr>Project Changes</vt:lpstr>
      <vt:lpstr>Project Changes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REGIONAL ELDERCARE COALITION PROJECT</dc:title>
  <dc:creator>Tonya Muldoon</dc:creator>
  <cp:lastModifiedBy>Tonya Muldoon</cp:lastModifiedBy>
  <cp:revision>3</cp:revision>
  <dcterms:created xsi:type="dcterms:W3CDTF">2023-11-01T16:39:21Z</dcterms:created>
  <dcterms:modified xsi:type="dcterms:W3CDTF">2025-01-02T18:45:28Z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0x010100F76508C7D1CF894490E857606F4203DB</vt:lpwstr>
  </property>
</Properties>
</file>