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32"/>
  </p:notesMasterIdLst>
  <p:sldIdLst>
    <p:sldId id="256" r:id="rId5"/>
    <p:sldId id="309" r:id="rId6"/>
    <p:sldId id="328" r:id="rId7"/>
    <p:sldId id="310" r:id="rId8"/>
    <p:sldId id="311" r:id="rId9"/>
    <p:sldId id="335" r:id="rId10"/>
    <p:sldId id="333" r:id="rId11"/>
    <p:sldId id="370" r:id="rId12"/>
    <p:sldId id="331" r:id="rId13"/>
    <p:sldId id="363" r:id="rId14"/>
    <p:sldId id="365" r:id="rId15"/>
    <p:sldId id="332" r:id="rId16"/>
    <p:sldId id="367" r:id="rId17"/>
    <p:sldId id="369" r:id="rId18"/>
    <p:sldId id="334" r:id="rId19"/>
    <p:sldId id="368" r:id="rId20"/>
    <p:sldId id="327" r:id="rId21"/>
    <p:sldId id="371" r:id="rId22"/>
    <p:sldId id="372" r:id="rId23"/>
    <p:sldId id="373" r:id="rId24"/>
    <p:sldId id="374" r:id="rId25"/>
    <p:sldId id="357" r:id="rId26"/>
    <p:sldId id="364" r:id="rId27"/>
    <p:sldId id="315" r:id="rId28"/>
    <p:sldId id="366" r:id="rId29"/>
    <p:sldId id="359" r:id="rId30"/>
    <p:sldId id="33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B4B"/>
    <a:srgbClr val="A6E484"/>
    <a:srgbClr val="ECAA1F"/>
    <a:srgbClr val="85C95D"/>
    <a:srgbClr val="6EAB4B"/>
    <a:srgbClr val="00CCFF"/>
    <a:srgbClr val="C2E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F23021-F280-471A-A5BD-BC8014518A2D}" v="1" dt="2025-07-29T18:48:42.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182" autoAdjust="0"/>
  </p:normalViewPr>
  <p:slideViewPr>
    <p:cSldViewPr snapToGrid="0">
      <p:cViewPr varScale="1">
        <p:scale>
          <a:sx n="83" d="100"/>
          <a:sy n="83"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a Muldoon" userId="70c5a6de-80cf-454c-98e9-8bb082be66a0" providerId="ADAL" clId="{A7F23021-F280-471A-A5BD-BC8014518A2D}"/>
    <pc:docChg chg="custSel modSld">
      <pc:chgData name="Tonya Muldoon" userId="70c5a6de-80cf-454c-98e9-8bb082be66a0" providerId="ADAL" clId="{A7F23021-F280-471A-A5BD-BC8014518A2D}" dt="2025-07-29T18:49:35.040" v="55" actId="1076"/>
      <pc:docMkLst>
        <pc:docMk/>
      </pc:docMkLst>
      <pc:sldChg chg="modNotesTx">
        <pc:chgData name="Tonya Muldoon" userId="70c5a6de-80cf-454c-98e9-8bb082be66a0" providerId="ADAL" clId="{A7F23021-F280-471A-A5BD-BC8014518A2D}" dt="2025-07-29T18:45:04.760" v="42" actId="6549"/>
        <pc:sldMkLst>
          <pc:docMk/>
          <pc:sldMk cId="2231024243" sldId="309"/>
        </pc:sldMkLst>
      </pc:sldChg>
      <pc:sldChg chg="modNotesTx">
        <pc:chgData name="Tonya Muldoon" userId="70c5a6de-80cf-454c-98e9-8bb082be66a0" providerId="ADAL" clId="{A7F23021-F280-471A-A5BD-BC8014518A2D}" dt="2025-07-29T18:44:58.789" v="41" actId="6549"/>
        <pc:sldMkLst>
          <pc:docMk/>
          <pc:sldMk cId="2645991142" sldId="310"/>
        </pc:sldMkLst>
      </pc:sldChg>
      <pc:sldChg chg="modNotesTx">
        <pc:chgData name="Tonya Muldoon" userId="70c5a6de-80cf-454c-98e9-8bb082be66a0" providerId="ADAL" clId="{A7F23021-F280-471A-A5BD-BC8014518A2D}" dt="2025-07-29T18:44:54.450" v="40" actId="6549"/>
        <pc:sldMkLst>
          <pc:docMk/>
          <pc:sldMk cId="1092108729" sldId="311"/>
        </pc:sldMkLst>
      </pc:sldChg>
      <pc:sldChg chg="modSp mod">
        <pc:chgData name="Tonya Muldoon" userId="70c5a6de-80cf-454c-98e9-8bb082be66a0" providerId="ADAL" clId="{A7F23021-F280-471A-A5BD-BC8014518A2D}" dt="2025-07-29T18:49:35.040" v="55" actId="1076"/>
        <pc:sldMkLst>
          <pc:docMk/>
          <pc:sldMk cId="4077371975" sldId="315"/>
        </pc:sldMkLst>
        <pc:spChg chg="mod">
          <ac:chgData name="Tonya Muldoon" userId="70c5a6de-80cf-454c-98e9-8bb082be66a0" providerId="ADAL" clId="{A7F23021-F280-471A-A5BD-BC8014518A2D}" dt="2025-07-29T18:49:35.040" v="55" actId="1076"/>
          <ac:spMkLst>
            <pc:docMk/>
            <pc:sldMk cId="4077371975" sldId="315"/>
            <ac:spMk id="15" creationId="{387D4302-1011-F67F-02D4-E2787EDF40CF}"/>
          </ac:spMkLst>
        </pc:spChg>
      </pc:sldChg>
      <pc:sldChg chg="modNotesTx">
        <pc:chgData name="Tonya Muldoon" userId="70c5a6de-80cf-454c-98e9-8bb082be66a0" providerId="ADAL" clId="{A7F23021-F280-471A-A5BD-BC8014518A2D}" dt="2025-07-29T18:44:35.779" v="36" actId="6549"/>
        <pc:sldMkLst>
          <pc:docMk/>
          <pc:sldMk cId="2935639158" sldId="331"/>
        </pc:sldMkLst>
      </pc:sldChg>
      <pc:sldChg chg="modNotesTx">
        <pc:chgData name="Tonya Muldoon" userId="70c5a6de-80cf-454c-98e9-8bb082be66a0" providerId="ADAL" clId="{A7F23021-F280-471A-A5BD-BC8014518A2D}" dt="2025-07-29T18:44:26.263" v="34" actId="6549"/>
        <pc:sldMkLst>
          <pc:docMk/>
          <pc:sldMk cId="875124720" sldId="332"/>
        </pc:sldMkLst>
      </pc:sldChg>
      <pc:sldChg chg="modNotesTx">
        <pc:chgData name="Tonya Muldoon" userId="70c5a6de-80cf-454c-98e9-8bb082be66a0" providerId="ADAL" clId="{A7F23021-F280-471A-A5BD-BC8014518A2D}" dt="2025-07-29T18:44:46.690" v="38" actId="6549"/>
        <pc:sldMkLst>
          <pc:docMk/>
          <pc:sldMk cId="1441436519" sldId="333"/>
        </pc:sldMkLst>
      </pc:sldChg>
      <pc:sldChg chg="modNotesTx">
        <pc:chgData name="Tonya Muldoon" userId="70c5a6de-80cf-454c-98e9-8bb082be66a0" providerId="ADAL" clId="{A7F23021-F280-471A-A5BD-BC8014518A2D}" dt="2025-07-29T18:44:12.423" v="31" actId="6549"/>
        <pc:sldMkLst>
          <pc:docMk/>
          <pc:sldMk cId="1481420418" sldId="334"/>
        </pc:sldMkLst>
      </pc:sldChg>
      <pc:sldChg chg="modNotesTx">
        <pc:chgData name="Tonya Muldoon" userId="70c5a6de-80cf-454c-98e9-8bb082be66a0" providerId="ADAL" clId="{A7F23021-F280-471A-A5BD-BC8014518A2D}" dt="2025-07-29T18:44:49.995" v="39" actId="6549"/>
        <pc:sldMkLst>
          <pc:docMk/>
          <pc:sldMk cId="3845916609" sldId="335"/>
        </pc:sldMkLst>
      </pc:sldChg>
      <pc:sldChg chg="modNotesTx">
        <pc:chgData name="Tonya Muldoon" userId="70c5a6de-80cf-454c-98e9-8bb082be66a0" providerId="ADAL" clId="{A7F23021-F280-471A-A5BD-BC8014518A2D}" dt="2025-07-29T18:44:30.744" v="35" actId="6549"/>
        <pc:sldMkLst>
          <pc:docMk/>
          <pc:sldMk cId="252484064" sldId="363"/>
        </pc:sldMkLst>
      </pc:sldChg>
      <pc:sldChg chg="addSp delSp modSp mod modNotesTx">
        <pc:chgData name="Tonya Muldoon" userId="70c5a6de-80cf-454c-98e9-8bb082be66a0" providerId="ADAL" clId="{A7F23021-F280-471A-A5BD-BC8014518A2D}" dt="2025-07-29T18:48:57.396" v="51" actId="208"/>
        <pc:sldMkLst>
          <pc:docMk/>
          <pc:sldMk cId="3335395030" sldId="364"/>
        </pc:sldMkLst>
        <pc:spChg chg="del mod">
          <ac:chgData name="Tonya Muldoon" userId="70c5a6de-80cf-454c-98e9-8bb082be66a0" providerId="ADAL" clId="{A7F23021-F280-471A-A5BD-BC8014518A2D}" dt="2025-07-29T18:47:14.245" v="44" actId="478"/>
          <ac:spMkLst>
            <pc:docMk/>
            <pc:sldMk cId="3335395030" sldId="364"/>
            <ac:spMk id="3" creationId="{F0C53584-5E3D-4F0D-9303-F8B875CDEA30}"/>
          </ac:spMkLst>
        </pc:spChg>
        <pc:spChg chg="mod">
          <ac:chgData name="Tonya Muldoon" userId="70c5a6de-80cf-454c-98e9-8bb082be66a0" providerId="ADAL" clId="{A7F23021-F280-471A-A5BD-BC8014518A2D}" dt="2025-07-29T18:47:35.418" v="45" actId="6549"/>
          <ac:spMkLst>
            <pc:docMk/>
            <pc:sldMk cId="3335395030" sldId="364"/>
            <ac:spMk id="7" creationId="{EE621331-09FC-79C5-4D47-82DA8442156F}"/>
          </ac:spMkLst>
        </pc:spChg>
        <pc:picChg chg="add mod">
          <ac:chgData name="Tonya Muldoon" userId="70c5a6de-80cf-454c-98e9-8bb082be66a0" providerId="ADAL" clId="{A7F23021-F280-471A-A5BD-BC8014518A2D}" dt="2025-07-29T18:48:57.396" v="51" actId="208"/>
          <ac:picMkLst>
            <pc:docMk/>
            <pc:sldMk cId="3335395030" sldId="364"/>
            <ac:picMk id="8" creationId="{A1AE7483-2474-8F6F-C4E0-33396EAB92E3}"/>
          </ac:picMkLst>
        </pc:picChg>
      </pc:sldChg>
      <pc:sldChg chg="modNotesTx">
        <pc:chgData name="Tonya Muldoon" userId="70c5a6de-80cf-454c-98e9-8bb082be66a0" providerId="ADAL" clId="{A7F23021-F280-471A-A5BD-BC8014518A2D}" dt="2025-07-29T18:44:22.606" v="33" actId="6549"/>
        <pc:sldMkLst>
          <pc:docMk/>
          <pc:sldMk cId="1983808369" sldId="367"/>
        </pc:sldMkLst>
      </pc:sldChg>
      <pc:sldChg chg="modNotesTx">
        <pc:chgData name="Tonya Muldoon" userId="70c5a6de-80cf-454c-98e9-8bb082be66a0" providerId="ADAL" clId="{A7F23021-F280-471A-A5BD-BC8014518A2D}" dt="2025-07-29T18:44:09.260" v="30" actId="6549"/>
        <pc:sldMkLst>
          <pc:docMk/>
          <pc:sldMk cId="1638227903" sldId="368"/>
        </pc:sldMkLst>
      </pc:sldChg>
      <pc:sldChg chg="modNotesTx">
        <pc:chgData name="Tonya Muldoon" userId="70c5a6de-80cf-454c-98e9-8bb082be66a0" providerId="ADAL" clId="{A7F23021-F280-471A-A5BD-BC8014518A2D}" dt="2025-07-29T18:44:16.168" v="32" actId="6549"/>
        <pc:sldMkLst>
          <pc:docMk/>
          <pc:sldMk cId="3335322246" sldId="369"/>
        </pc:sldMkLst>
      </pc:sldChg>
      <pc:sldChg chg="modSp mod modNotesTx">
        <pc:chgData name="Tonya Muldoon" userId="70c5a6de-80cf-454c-98e9-8bb082be66a0" providerId="ADAL" clId="{A7F23021-F280-471A-A5BD-BC8014518A2D}" dt="2025-07-29T18:45:27.193" v="43" actId="33524"/>
        <pc:sldMkLst>
          <pc:docMk/>
          <pc:sldMk cId="1026647519" sldId="370"/>
        </pc:sldMkLst>
        <pc:spChg chg="mod">
          <ac:chgData name="Tonya Muldoon" userId="70c5a6de-80cf-454c-98e9-8bb082be66a0" providerId="ADAL" clId="{A7F23021-F280-471A-A5BD-BC8014518A2D}" dt="2025-07-29T18:45:27.193" v="43" actId="33524"/>
          <ac:spMkLst>
            <pc:docMk/>
            <pc:sldMk cId="1026647519" sldId="370"/>
            <ac:spMk id="9" creationId="{CCEFDCED-EC7C-A304-A7A1-22601050379A}"/>
          </ac:spMkLst>
        </pc:spChg>
      </pc:sldChg>
      <pc:sldChg chg="modNotesTx">
        <pc:chgData name="Tonya Muldoon" userId="70c5a6de-80cf-454c-98e9-8bb082be66a0" providerId="ADAL" clId="{A7F23021-F280-471A-A5BD-BC8014518A2D}" dt="2025-07-29T18:44:05.624" v="29" actId="6549"/>
        <pc:sldMkLst>
          <pc:docMk/>
          <pc:sldMk cId="71098655" sldId="371"/>
        </pc:sldMkLst>
      </pc:sldChg>
      <pc:sldChg chg="modNotesTx">
        <pc:chgData name="Tonya Muldoon" userId="70c5a6de-80cf-454c-98e9-8bb082be66a0" providerId="ADAL" clId="{A7F23021-F280-471A-A5BD-BC8014518A2D}" dt="2025-07-29T18:44:00.780" v="28" actId="6549"/>
        <pc:sldMkLst>
          <pc:docMk/>
          <pc:sldMk cId="744258647" sldId="372"/>
        </pc:sldMkLst>
      </pc:sldChg>
      <pc:sldChg chg="modNotesTx">
        <pc:chgData name="Tonya Muldoon" userId="70c5a6de-80cf-454c-98e9-8bb082be66a0" providerId="ADAL" clId="{A7F23021-F280-471A-A5BD-BC8014518A2D}" dt="2025-07-29T18:43:56.283" v="27" actId="6549"/>
        <pc:sldMkLst>
          <pc:docMk/>
          <pc:sldMk cId="1369529137" sldId="373"/>
        </pc:sldMkLst>
      </pc:sldChg>
      <pc:sldChg chg="modNotesTx">
        <pc:chgData name="Tonya Muldoon" userId="70c5a6de-80cf-454c-98e9-8bb082be66a0" providerId="ADAL" clId="{A7F23021-F280-471A-A5BD-BC8014518A2D}" dt="2025-07-29T18:43:52.267" v="26" actId="6549"/>
        <pc:sldMkLst>
          <pc:docMk/>
          <pc:sldMk cId="199934023" sldId="3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F1989-EB8B-4BD8-B545-CD8D62E4F82E}"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C9595-71A3-42D3-BC8D-AF1FE7B88CAB}" type="slidenum">
              <a:rPr lang="en-US" smtClean="0"/>
              <a:t>‹#›</a:t>
            </a:fld>
            <a:endParaRPr lang="en-US" dirty="0"/>
          </a:p>
        </p:txBody>
      </p:sp>
    </p:spTree>
    <p:extLst>
      <p:ext uri="{BB962C8B-B14F-4D97-AF65-F5344CB8AC3E}">
        <p14:creationId xmlns:p14="http://schemas.microsoft.com/office/powerpoint/2010/main" val="304109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2</a:t>
            </a:fld>
            <a:endParaRPr lang="en-US" dirty="0"/>
          </a:p>
        </p:txBody>
      </p:sp>
    </p:spTree>
    <p:extLst>
      <p:ext uri="{BB962C8B-B14F-4D97-AF65-F5344CB8AC3E}">
        <p14:creationId xmlns:p14="http://schemas.microsoft.com/office/powerpoint/2010/main" val="225627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13</a:t>
            </a:fld>
            <a:endParaRPr lang="en-US" dirty="0"/>
          </a:p>
        </p:txBody>
      </p:sp>
    </p:spTree>
    <p:extLst>
      <p:ext uri="{BB962C8B-B14F-4D97-AF65-F5344CB8AC3E}">
        <p14:creationId xmlns:p14="http://schemas.microsoft.com/office/powerpoint/2010/main" val="786811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14</a:t>
            </a:fld>
            <a:endParaRPr lang="en-US" dirty="0"/>
          </a:p>
        </p:txBody>
      </p:sp>
    </p:spTree>
    <p:extLst>
      <p:ext uri="{BB962C8B-B14F-4D97-AF65-F5344CB8AC3E}">
        <p14:creationId xmlns:p14="http://schemas.microsoft.com/office/powerpoint/2010/main" val="2176721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15</a:t>
            </a:fld>
            <a:endParaRPr lang="en-US" dirty="0"/>
          </a:p>
        </p:txBody>
      </p:sp>
    </p:spTree>
    <p:extLst>
      <p:ext uri="{BB962C8B-B14F-4D97-AF65-F5344CB8AC3E}">
        <p14:creationId xmlns:p14="http://schemas.microsoft.com/office/powerpoint/2010/main" val="1784101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16</a:t>
            </a:fld>
            <a:endParaRPr lang="en-US" dirty="0"/>
          </a:p>
        </p:txBody>
      </p:sp>
    </p:spTree>
    <p:extLst>
      <p:ext uri="{BB962C8B-B14F-4D97-AF65-F5344CB8AC3E}">
        <p14:creationId xmlns:p14="http://schemas.microsoft.com/office/powerpoint/2010/main" val="138093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18</a:t>
            </a:fld>
            <a:endParaRPr lang="en-US" dirty="0"/>
          </a:p>
        </p:txBody>
      </p:sp>
    </p:spTree>
    <p:extLst>
      <p:ext uri="{BB962C8B-B14F-4D97-AF65-F5344CB8AC3E}">
        <p14:creationId xmlns:p14="http://schemas.microsoft.com/office/powerpoint/2010/main" val="594808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19</a:t>
            </a:fld>
            <a:endParaRPr lang="en-US" dirty="0"/>
          </a:p>
        </p:txBody>
      </p:sp>
    </p:spTree>
    <p:extLst>
      <p:ext uri="{BB962C8B-B14F-4D97-AF65-F5344CB8AC3E}">
        <p14:creationId xmlns:p14="http://schemas.microsoft.com/office/powerpoint/2010/main" val="2223981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20</a:t>
            </a:fld>
            <a:endParaRPr lang="en-US" dirty="0"/>
          </a:p>
        </p:txBody>
      </p:sp>
    </p:spTree>
    <p:extLst>
      <p:ext uri="{BB962C8B-B14F-4D97-AF65-F5344CB8AC3E}">
        <p14:creationId xmlns:p14="http://schemas.microsoft.com/office/powerpoint/2010/main" val="1012927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21</a:t>
            </a:fld>
            <a:endParaRPr lang="en-US" dirty="0"/>
          </a:p>
        </p:txBody>
      </p:sp>
    </p:spTree>
    <p:extLst>
      <p:ext uri="{BB962C8B-B14F-4D97-AF65-F5344CB8AC3E}">
        <p14:creationId xmlns:p14="http://schemas.microsoft.com/office/powerpoint/2010/main" val="1123741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23</a:t>
            </a:fld>
            <a:endParaRPr lang="en-US" dirty="0"/>
          </a:p>
        </p:txBody>
      </p:sp>
    </p:spTree>
    <p:extLst>
      <p:ext uri="{BB962C8B-B14F-4D97-AF65-F5344CB8AC3E}">
        <p14:creationId xmlns:p14="http://schemas.microsoft.com/office/powerpoint/2010/main" val="4228691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24</a:t>
            </a:fld>
            <a:endParaRPr lang="en-US" dirty="0"/>
          </a:p>
        </p:txBody>
      </p:sp>
    </p:spTree>
    <p:extLst>
      <p:ext uri="{BB962C8B-B14F-4D97-AF65-F5344CB8AC3E}">
        <p14:creationId xmlns:p14="http://schemas.microsoft.com/office/powerpoint/2010/main" val="930239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4</a:t>
            </a:fld>
            <a:endParaRPr lang="en-US" dirty="0"/>
          </a:p>
        </p:txBody>
      </p:sp>
    </p:spTree>
    <p:extLst>
      <p:ext uri="{BB962C8B-B14F-4D97-AF65-F5344CB8AC3E}">
        <p14:creationId xmlns:p14="http://schemas.microsoft.com/office/powerpoint/2010/main" val="94691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Excludes Youth Camps, Teal Street Office, Summit has been completed.</a:t>
            </a:r>
          </a:p>
        </p:txBody>
      </p:sp>
      <p:sp>
        <p:nvSpPr>
          <p:cNvPr id="4" name="Slide Number Placeholder 3"/>
          <p:cNvSpPr>
            <a:spLocks noGrp="1"/>
          </p:cNvSpPr>
          <p:nvPr>
            <p:ph type="sldNum" sz="quarter" idx="5"/>
          </p:nvPr>
        </p:nvSpPr>
        <p:spPr/>
        <p:txBody>
          <a:bodyPr/>
          <a:lstStyle/>
          <a:p>
            <a:fld id="{3EFC9595-71A3-42D3-BC8D-AF1FE7B88CAB}" type="slidenum">
              <a:rPr lang="en-US" smtClean="0"/>
              <a:t>26</a:t>
            </a:fld>
            <a:endParaRPr lang="en-US" dirty="0"/>
          </a:p>
        </p:txBody>
      </p:sp>
    </p:spTree>
    <p:extLst>
      <p:ext uri="{BB962C8B-B14F-4D97-AF65-F5344CB8AC3E}">
        <p14:creationId xmlns:p14="http://schemas.microsoft.com/office/powerpoint/2010/main" val="388813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5</a:t>
            </a:fld>
            <a:endParaRPr lang="en-US" dirty="0"/>
          </a:p>
        </p:txBody>
      </p:sp>
    </p:spTree>
    <p:extLst>
      <p:ext uri="{BB962C8B-B14F-4D97-AF65-F5344CB8AC3E}">
        <p14:creationId xmlns:p14="http://schemas.microsoft.com/office/powerpoint/2010/main" val="203600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6</a:t>
            </a:fld>
            <a:endParaRPr lang="en-US" dirty="0"/>
          </a:p>
        </p:txBody>
      </p:sp>
    </p:spTree>
    <p:extLst>
      <p:ext uri="{BB962C8B-B14F-4D97-AF65-F5344CB8AC3E}">
        <p14:creationId xmlns:p14="http://schemas.microsoft.com/office/powerpoint/2010/main" val="2316899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7</a:t>
            </a:fld>
            <a:endParaRPr lang="en-US" dirty="0"/>
          </a:p>
        </p:txBody>
      </p:sp>
    </p:spTree>
    <p:extLst>
      <p:ext uri="{BB962C8B-B14F-4D97-AF65-F5344CB8AC3E}">
        <p14:creationId xmlns:p14="http://schemas.microsoft.com/office/powerpoint/2010/main" val="399229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8</a:t>
            </a:fld>
            <a:endParaRPr lang="en-US" dirty="0"/>
          </a:p>
        </p:txBody>
      </p:sp>
    </p:spTree>
    <p:extLst>
      <p:ext uri="{BB962C8B-B14F-4D97-AF65-F5344CB8AC3E}">
        <p14:creationId xmlns:p14="http://schemas.microsoft.com/office/powerpoint/2010/main" val="3212276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9</a:t>
            </a:fld>
            <a:endParaRPr lang="en-US" dirty="0"/>
          </a:p>
        </p:txBody>
      </p:sp>
    </p:spTree>
    <p:extLst>
      <p:ext uri="{BB962C8B-B14F-4D97-AF65-F5344CB8AC3E}">
        <p14:creationId xmlns:p14="http://schemas.microsoft.com/office/powerpoint/2010/main" val="421128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10</a:t>
            </a:fld>
            <a:endParaRPr lang="en-US" dirty="0"/>
          </a:p>
        </p:txBody>
      </p:sp>
    </p:spTree>
    <p:extLst>
      <p:ext uri="{BB962C8B-B14F-4D97-AF65-F5344CB8AC3E}">
        <p14:creationId xmlns:p14="http://schemas.microsoft.com/office/powerpoint/2010/main" val="2211874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C9595-71A3-42D3-BC8D-AF1FE7B88CAB}" type="slidenum">
              <a:rPr lang="en-US" smtClean="0"/>
              <a:t>12</a:t>
            </a:fld>
            <a:endParaRPr lang="en-US" dirty="0"/>
          </a:p>
        </p:txBody>
      </p:sp>
    </p:spTree>
    <p:extLst>
      <p:ext uri="{BB962C8B-B14F-4D97-AF65-F5344CB8AC3E}">
        <p14:creationId xmlns:p14="http://schemas.microsoft.com/office/powerpoint/2010/main" val="3229612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4EA8270C-76AA-4DFE-B9FD-F4A450543E20}" type="datetimeFigureOut">
              <a:rPr lang="en-US" smtClean="0"/>
              <a:t>7/29/2025</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5A5EA17-62D7-4A76-B828-D5C1DEDF53A3}"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65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8270C-76AA-4DFE-B9FD-F4A450543E20}" type="datetimeFigureOut">
              <a:rPr lang="en-US" smtClean="0"/>
              <a:t>7/29/2025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A5EA17-62D7-4A76-B828-D5C1DEDF53A3}" type="slidenum">
              <a:rPr lang="en-US" smtClean="0"/>
              <a:t>‹#›</a:t>
            </a:fld>
            <a:endParaRPr lang="en-US" dirty="0"/>
          </a:p>
        </p:txBody>
      </p:sp>
    </p:spTree>
    <p:extLst>
      <p:ext uri="{BB962C8B-B14F-4D97-AF65-F5344CB8AC3E}">
        <p14:creationId xmlns:p14="http://schemas.microsoft.com/office/powerpoint/2010/main" val="398880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8270C-76AA-4DFE-B9FD-F4A450543E20}" type="datetimeFigureOut">
              <a:rPr lang="en-US" smtClean="0"/>
              <a:t>7/29/2025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A5EA17-62D7-4A76-B828-D5C1DEDF53A3}" type="slidenum">
              <a:rPr lang="en-US" smtClean="0"/>
              <a:t>‹#›</a:t>
            </a:fld>
            <a:endParaRPr lang="en-US" dirty="0"/>
          </a:p>
        </p:txBody>
      </p:sp>
    </p:spTree>
    <p:extLst>
      <p:ext uri="{BB962C8B-B14F-4D97-AF65-F5344CB8AC3E}">
        <p14:creationId xmlns:p14="http://schemas.microsoft.com/office/powerpoint/2010/main" val="1762436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8270C-76AA-4DFE-B9FD-F4A450543E20}" type="datetimeFigureOut">
              <a:rPr lang="en-US" smtClean="0"/>
              <a:t>7/29/2025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A5EA17-62D7-4A76-B828-D5C1DEDF53A3}" type="slidenum">
              <a:rPr lang="en-US" smtClean="0"/>
              <a:t>‹#›</a:t>
            </a:fld>
            <a:endParaRPr lang="en-US" dirty="0"/>
          </a:p>
        </p:txBody>
      </p:sp>
    </p:spTree>
    <p:extLst>
      <p:ext uri="{BB962C8B-B14F-4D97-AF65-F5344CB8AC3E}">
        <p14:creationId xmlns:p14="http://schemas.microsoft.com/office/powerpoint/2010/main" val="285525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A8270C-76AA-4DFE-B9FD-F4A450543E20}" type="datetimeFigureOut">
              <a:rPr lang="en-US" smtClean="0"/>
              <a:t>7/29/2025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A5EA17-62D7-4A76-B828-D5C1DEDF53A3}"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127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A8270C-76AA-4DFE-B9FD-F4A450543E20}" type="datetimeFigureOut">
              <a:rPr lang="en-US" smtClean="0"/>
              <a:t>7/29/2025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A5EA17-62D7-4A76-B828-D5C1DEDF53A3}" type="slidenum">
              <a:rPr lang="en-US" smtClean="0"/>
              <a:t>‹#›</a:t>
            </a:fld>
            <a:endParaRPr lang="en-US" dirty="0"/>
          </a:p>
        </p:txBody>
      </p:sp>
    </p:spTree>
    <p:extLst>
      <p:ext uri="{BB962C8B-B14F-4D97-AF65-F5344CB8AC3E}">
        <p14:creationId xmlns:p14="http://schemas.microsoft.com/office/powerpoint/2010/main" val="2594931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A8270C-76AA-4DFE-B9FD-F4A450543E20}" type="datetimeFigureOut">
              <a:rPr lang="en-US" smtClean="0"/>
              <a:t>7/29/2025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A5EA17-62D7-4A76-B828-D5C1DEDF53A3}" type="slidenum">
              <a:rPr lang="en-US" smtClean="0"/>
              <a:t>‹#›</a:t>
            </a:fld>
            <a:endParaRPr lang="en-US" dirty="0"/>
          </a:p>
        </p:txBody>
      </p:sp>
    </p:spTree>
    <p:extLst>
      <p:ext uri="{BB962C8B-B14F-4D97-AF65-F5344CB8AC3E}">
        <p14:creationId xmlns:p14="http://schemas.microsoft.com/office/powerpoint/2010/main" val="114745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A8270C-76AA-4DFE-B9FD-F4A450543E20}" type="datetimeFigureOut">
              <a:rPr lang="en-US" smtClean="0"/>
              <a:t>7/29/2025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A5EA17-62D7-4A76-B828-D5C1DEDF53A3}" type="slidenum">
              <a:rPr lang="en-US" smtClean="0"/>
              <a:t>‹#›</a:t>
            </a:fld>
            <a:endParaRPr lang="en-US" dirty="0"/>
          </a:p>
        </p:txBody>
      </p:sp>
    </p:spTree>
    <p:extLst>
      <p:ext uri="{BB962C8B-B14F-4D97-AF65-F5344CB8AC3E}">
        <p14:creationId xmlns:p14="http://schemas.microsoft.com/office/powerpoint/2010/main" val="315508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8270C-76AA-4DFE-B9FD-F4A450543E20}" type="datetimeFigureOut">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A5EA17-62D7-4A76-B828-D5C1DEDF53A3}" type="slidenum">
              <a:rPr lang="en-US" smtClean="0"/>
              <a:t>‹#›</a:t>
            </a:fld>
            <a:endParaRPr lang="en-US" dirty="0"/>
          </a:p>
        </p:txBody>
      </p:sp>
    </p:spTree>
    <p:extLst>
      <p:ext uri="{BB962C8B-B14F-4D97-AF65-F5344CB8AC3E}">
        <p14:creationId xmlns:p14="http://schemas.microsoft.com/office/powerpoint/2010/main" val="2649061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A8270C-76AA-4DFE-B9FD-F4A450543E20}" type="datetimeFigureOut">
              <a:rPr lang="en-US" smtClean="0"/>
              <a:t>7/29/2025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A5EA17-62D7-4A76-B828-D5C1DEDF53A3}" type="slidenum">
              <a:rPr lang="en-US" smtClean="0"/>
              <a:t>‹#›</a:t>
            </a:fld>
            <a:endParaRPr lang="en-US" dirty="0"/>
          </a:p>
        </p:txBody>
      </p:sp>
    </p:spTree>
    <p:extLst>
      <p:ext uri="{BB962C8B-B14F-4D97-AF65-F5344CB8AC3E}">
        <p14:creationId xmlns:p14="http://schemas.microsoft.com/office/powerpoint/2010/main" val="4165160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A8270C-76AA-4DFE-B9FD-F4A450543E20}" type="datetimeFigureOut">
              <a:rPr lang="en-US" smtClean="0"/>
              <a:t>7/29/2025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A5EA17-62D7-4A76-B828-D5C1DEDF53A3}" type="slidenum">
              <a:rPr lang="en-US" smtClean="0"/>
              <a:t>‹#›</a:t>
            </a:fld>
            <a:endParaRPr lang="en-US" dirty="0"/>
          </a:p>
        </p:txBody>
      </p:sp>
    </p:spTree>
    <p:extLst>
      <p:ext uri="{BB962C8B-B14F-4D97-AF65-F5344CB8AC3E}">
        <p14:creationId xmlns:p14="http://schemas.microsoft.com/office/powerpoint/2010/main" val="3306638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EA8270C-76AA-4DFE-B9FD-F4A450543E20}" type="datetimeFigureOut">
              <a:rPr lang="en-US" smtClean="0"/>
              <a:t>7/29/2025</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5A5EA17-62D7-4A76-B828-D5C1DEDF53A3}" type="slidenum">
              <a:rPr lang="en-US" smtClean="0"/>
              <a:t>‹#›</a:t>
            </a:fld>
            <a:endParaRPr lang="en-US" dirty="0"/>
          </a:p>
        </p:txBody>
      </p:sp>
    </p:spTree>
    <p:extLst>
      <p:ext uri="{BB962C8B-B14F-4D97-AF65-F5344CB8AC3E}">
        <p14:creationId xmlns:p14="http://schemas.microsoft.com/office/powerpoint/2010/main" val="7404047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90" r:id="rId5"/>
    <p:sldLayoutId id="2147483683" r:id="rId6"/>
    <p:sldLayoutId id="2147483691" r:id="rId7"/>
    <p:sldLayoutId id="2147483685" r:id="rId8"/>
    <p:sldLayoutId id="2147483689"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0FCDFF7-1167-060D-C2A5-A92E476E4BD8}"/>
              </a:ext>
            </a:extLst>
          </p:cNvPr>
          <p:cNvSpPr>
            <a:spLocks noGrp="1"/>
          </p:cNvSpPr>
          <p:nvPr>
            <p:ph type="ctrTitle"/>
          </p:nvPr>
        </p:nvSpPr>
        <p:spPr>
          <a:xfrm>
            <a:off x="7113722" y="609600"/>
            <a:ext cx="4131905" cy="1356360"/>
          </a:xfrm>
        </p:spPr>
        <p:txBody>
          <a:bodyPr vert="horz" lIns="91440" tIns="45720" rIns="91440" bIns="45720" rtlCol="0" anchor="ctr">
            <a:normAutofit/>
          </a:bodyPr>
          <a:lstStyle/>
          <a:p>
            <a:pPr>
              <a:lnSpc>
                <a:spcPct val="90000"/>
              </a:lnSpc>
            </a:pPr>
            <a:r>
              <a:rPr lang="en-US" sz="4000" dirty="0">
                <a:solidFill>
                  <a:srgbClr val="0B5B4B"/>
                </a:solidFill>
                <a:latin typeface="Aptos" panose="020B0004020202020204" pitchFamily="34" charset="0"/>
              </a:rPr>
              <a:t>SREC PROJECT UPDATE</a:t>
            </a:r>
          </a:p>
        </p:txBody>
      </p:sp>
      <p:sp>
        <p:nvSpPr>
          <p:cNvPr id="3" name="Subtitle 2">
            <a:extLst>
              <a:ext uri="{FF2B5EF4-FFF2-40B4-BE49-F238E27FC236}">
                <a16:creationId xmlns:a16="http://schemas.microsoft.com/office/drawing/2014/main" id="{1BD4E6BF-A0DC-26EC-A902-AF59121BE484}"/>
              </a:ext>
            </a:extLst>
          </p:cNvPr>
          <p:cNvSpPr>
            <a:spLocks noGrp="1"/>
          </p:cNvSpPr>
          <p:nvPr>
            <p:ph type="subTitle" idx="1"/>
          </p:nvPr>
        </p:nvSpPr>
        <p:spPr>
          <a:xfrm>
            <a:off x="6881248" y="1965960"/>
            <a:ext cx="4589900" cy="4130040"/>
          </a:xfrm>
        </p:spPr>
        <p:txBody>
          <a:bodyPr vert="horz" lIns="91440" tIns="45720" rIns="91440" bIns="45720" rtlCol="0">
            <a:normAutofit/>
          </a:bodyPr>
          <a:lstStyle/>
          <a:p>
            <a:r>
              <a:rPr lang="en-US" sz="1800" b="1" dirty="0">
                <a:solidFill>
                  <a:srgbClr val="0B5B4B"/>
                </a:solidFill>
                <a:latin typeface="Aptos" panose="020B0004020202020204" pitchFamily="34" charset="0"/>
              </a:rPr>
              <a:t>JUNEAU ECONOMIC DEVELOPMENT COUNCIL</a:t>
            </a:r>
          </a:p>
          <a:p>
            <a:r>
              <a:rPr lang="en-US" sz="1800" b="1" dirty="0">
                <a:solidFill>
                  <a:srgbClr val="0B5B4B"/>
                </a:solidFill>
                <a:latin typeface="Aptos" panose="020B0004020202020204" pitchFamily="34" charset="0"/>
              </a:rPr>
              <a:t>Tonya Muldoon, SREC Program Director</a:t>
            </a:r>
          </a:p>
          <a:p>
            <a:r>
              <a:rPr lang="en-US" sz="1800" b="1" dirty="0">
                <a:solidFill>
                  <a:srgbClr val="0B5B4B"/>
                </a:solidFill>
                <a:latin typeface="Aptos" panose="020B0004020202020204" pitchFamily="34" charset="0"/>
              </a:rPr>
              <a:t>Project Update</a:t>
            </a:r>
          </a:p>
          <a:p>
            <a:r>
              <a:rPr lang="en-US" sz="1800" b="1" dirty="0">
                <a:solidFill>
                  <a:srgbClr val="0B5B4B"/>
                </a:solidFill>
                <a:latin typeface="Aptos" panose="020B0004020202020204" pitchFamily="34" charset="0"/>
              </a:rPr>
              <a:t>July 2025</a:t>
            </a:r>
          </a:p>
        </p:txBody>
      </p:sp>
      <p:pic>
        <p:nvPicPr>
          <p:cNvPr id="6" name="Picture 5" descr="A green and yellow logo&#10;&#10;Description automatically generated">
            <a:extLst>
              <a:ext uri="{FF2B5EF4-FFF2-40B4-BE49-F238E27FC236}">
                <a16:creationId xmlns:a16="http://schemas.microsoft.com/office/drawing/2014/main" id="{5E33F513-0FA8-6B7D-6ADA-E6588EBF8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7075" y="4167201"/>
            <a:ext cx="2486230" cy="1928799"/>
          </a:xfrm>
          <a:prstGeom prst="rect">
            <a:avLst/>
          </a:prstGeom>
        </p:spPr>
      </p:pic>
      <p:pic>
        <p:nvPicPr>
          <p:cNvPr id="7" name="Picture 6">
            <a:extLst>
              <a:ext uri="{FF2B5EF4-FFF2-40B4-BE49-F238E27FC236}">
                <a16:creationId xmlns:a16="http://schemas.microsoft.com/office/drawing/2014/main" id="{A8054697-0B36-4E04-A8D8-81B0E4B4F2FF}"/>
              </a:ext>
            </a:extLst>
          </p:cNvPr>
          <p:cNvPicPr>
            <a:picLocks noChangeAspect="1"/>
          </p:cNvPicPr>
          <p:nvPr/>
        </p:nvPicPr>
        <p:blipFill>
          <a:blip r:embed="rId3"/>
          <a:stretch>
            <a:fillRect/>
          </a:stretch>
        </p:blipFill>
        <p:spPr>
          <a:xfrm>
            <a:off x="433213" y="1440181"/>
            <a:ext cx="6710910" cy="2420151"/>
          </a:xfrm>
          <a:prstGeom prst="rect">
            <a:avLst/>
          </a:prstGeom>
        </p:spPr>
      </p:pic>
    </p:spTree>
    <p:extLst>
      <p:ext uri="{BB962C8B-B14F-4D97-AF65-F5344CB8AC3E}">
        <p14:creationId xmlns:p14="http://schemas.microsoft.com/office/powerpoint/2010/main" val="4066105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953D59-A5B5-F2EE-662A-FA4D6CCFDE75}"/>
              </a:ext>
            </a:extLst>
          </p:cNvPr>
          <p:cNvPicPr>
            <a:picLocks noChangeAspect="1"/>
          </p:cNvPicPr>
          <p:nvPr/>
        </p:nvPicPr>
        <p:blipFill>
          <a:blip r:embed="rId3"/>
          <a:srcRect l="54924" t="23536" r="5530" b="7333"/>
          <a:stretch/>
        </p:blipFill>
        <p:spPr>
          <a:xfrm>
            <a:off x="7477245" y="4257725"/>
            <a:ext cx="4390613" cy="2158720"/>
          </a:xfrm>
          <a:prstGeom prst="rect">
            <a:avLst/>
          </a:prstGeom>
        </p:spPr>
      </p:pic>
      <p:sp>
        <p:nvSpPr>
          <p:cNvPr id="2" name="Title 1">
            <a:extLst>
              <a:ext uri="{FF2B5EF4-FFF2-40B4-BE49-F238E27FC236}">
                <a16:creationId xmlns:a16="http://schemas.microsoft.com/office/drawing/2014/main" id="{70271976-EF4B-BC62-3601-78AE1151AE94}"/>
              </a:ext>
            </a:extLst>
          </p:cNvPr>
          <p:cNvSpPr>
            <a:spLocks noGrp="1"/>
          </p:cNvSpPr>
          <p:nvPr>
            <p:ph type="title"/>
          </p:nvPr>
        </p:nvSpPr>
        <p:spPr>
          <a:xfrm>
            <a:off x="581891" y="609600"/>
            <a:ext cx="10482349" cy="1088964"/>
          </a:xfrm>
        </p:spPr>
        <p:txBody>
          <a:bodyPr/>
          <a:lstStyle/>
          <a:p>
            <a:r>
              <a:rPr lang="en-US" b="1" dirty="0">
                <a:solidFill>
                  <a:schemeClr val="tx1"/>
                </a:solidFill>
              </a:rPr>
              <a:t>On-line Navigation: Navi Tool Website</a:t>
            </a:r>
          </a:p>
        </p:txBody>
      </p:sp>
      <p:sp>
        <p:nvSpPr>
          <p:cNvPr id="3" name="Content Placeholder 2">
            <a:extLst>
              <a:ext uri="{FF2B5EF4-FFF2-40B4-BE49-F238E27FC236}">
                <a16:creationId xmlns:a16="http://schemas.microsoft.com/office/drawing/2014/main" id="{2441F05F-D04D-B2C2-7D93-784C8AA6A657}"/>
              </a:ext>
            </a:extLst>
          </p:cNvPr>
          <p:cNvSpPr>
            <a:spLocks noGrp="1"/>
          </p:cNvSpPr>
          <p:nvPr>
            <p:ph sz="half" idx="1"/>
          </p:nvPr>
        </p:nvSpPr>
        <p:spPr>
          <a:xfrm>
            <a:off x="581891" y="1504710"/>
            <a:ext cx="6895354" cy="5046561"/>
          </a:xfrm>
        </p:spPr>
        <p:txBody>
          <a:bodyPr>
            <a:normAutofit fontScale="40000" lnSpcReduction="20000"/>
          </a:bodyPr>
          <a:lstStyle/>
          <a:p>
            <a:pPr marL="45720" indent="0">
              <a:buNone/>
            </a:pPr>
            <a:r>
              <a:rPr lang="en-US" sz="4000" b="1" dirty="0">
                <a:solidFill>
                  <a:schemeClr val="tx1"/>
                </a:solidFill>
                <a:latin typeface="Aptos" panose="020B0004020202020204" pitchFamily="34" charset="0"/>
              </a:rPr>
              <a:t>Navi Tool, </a:t>
            </a:r>
            <a:r>
              <a:rPr lang="en-US" sz="4000" dirty="0">
                <a:solidFill>
                  <a:schemeClr val="tx1"/>
                </a:solidFill>
                <a:latin typeface="Aptos" panose="020B0004020202020204" pitchFamily="34" charset="0"/>
              </a:rPr>
              <a:t>live site</a:t>
            </a:r>
          </a:p>
          <a:p>
            <a:r>
              <a:rPr lang="en-US" sz="4000" dirty="0">
                <a:solidFill>
                  <a:schemeClr val="tx1"/>
                </a:solidFill>
                <a:latin typeface="Aptos" panose="020B0004020202020204" pitchFamily="34" charset="0"/>
              </a:rPr>
              <a:t>Entrepreneurship Toolkits in partnership with Alaska Small Business Association</a:t>
            </a:r>
          </a:p>
          <a:p>
            <a:pPr marL="45720" indent="0">
              <a:buNone/>
            </a:pPr>
            <a:r>
              <a:rPr lang="en-US" sz="4000" dirty="0">
                <a:solidFill>
                  <a:schemeClr val="tx1"/>
                </a:solidFill>
                <a:latin typeface="Aptos" panose="020B0004020202020204" pitchFamily="34" charset="0"/>
              </a:rPr>
              <a:t>AI Chat bot added for assistance to summarize information and resource questions (Feb 2025)</a:t>
            </a:r>
          </a:p>
          <a:p>
            <a:pPr lvl="1"/>
            <a:r>
              <a:rPr lang="en-US" sz="4000" dirty="0">
                <a:solidFill>
                  <a:schemeClr val="tx1"/>
                </a:solidFill>
                <a:latin typeface="Aptos" panose="020B0004020202020204" pitchFamily="34" charset="0"/>
              </a:rPr>
              <a:t>Survey on website, Minimal community feedback</a:t>
            </a:r>
          </a:p>
          <a:p>
            <a:pPr lvl="1"/>
            <a:r>
              <a:rPr lang="en-US" sz="4000" dirty="0">
                <a:solidFill>
                  <a:schemeClr val="tx1"/>
                </a:solidFill>
                <a:latin typeface="Aptos" panose="020B0004020202020204" pitchFamily="34" charset="0"/>
              </a:rPr>
              <a:t>2.7K people accessed the website from March –June 2025</a:t>
            </a:r>
          </a:p>
          <a:p>
            <a:pPr lvl="1"/>
            <a:r>
              <a:rPr lang="en-US" sz="4000" dirty="0">
                <a:solidFill>
                  <a:schemeClr val="tx1"/>
                </a:solidFill>
                <a:latin typeface="Aptos" panose="020B0004020202020204" pitchFamily="34" charset="0"/>
              </a:rPr>
              <a:t>Over 1400 people viewed website from NW region:</a:t>
            </a:r>
          </a:p>
          <a:p>
            <a:pPr fontAlgn="base"/>
            <a:r>
              <a:rPr lang="en-US" sz="4000" dirty="0"/>
              <a:t> </a:t>
            </a:r>
            <a:r>
              <a:rPr lang="en-US" sz="4000" dirty="0">
                <a:solidFill>
                  <a:schemeClr val="tx1"/>
                </a:solidFill>
              </a:rPr>
              <a:t>497 Juneau, Alaska</a:t>
            </a:r>
          </a:p>
          <a:p>
            <a:pPr fontAlgn="base"/>
            <a:r>
              <a:rPr lang="en-US" sz="4000" dirty="0">
                <a:solidFill>
                  <a:schemeClr val="tx1"/>
                </a:solidFill>
              </a:rPr>
              <a:t>411 Anchorage, Alaska</a:t>
            </a:r>
          </a:p>
          <a:p>
            <a:pPr fontAlgn="base"/>
            <a:r>
              <a:rPr lang="en-US" sz="4000" dirty="0">
                <a:solidFill>
                  <a:schemeClr val="tx1"/>
                </a:solidFill>
              </a:rPr>
              <a:t>384 Seattle, Washington</a:t>
            </a:r>
          </a:p>
          <a:p>
            <a:pPr fontAlgn="base"/>
            <a:r>
              <a:rPr lang="en-US" sz="4000" dirty="0">
                <a:solidFill>
                  <a:schemeClr val="tx1"/>
                </a:solidFill>
              </a:rPr>
              <a:t>74 Ketchikan, Alaska</a:t>
            </a:r>
          </a:p>
          <a:p>
            <a:pPr fontAlgn="base"/>
            <a:r>
              <a:rPr lang="en-US" sz="4000" dirty="0">
                <a:solidFill>
                  <a:schemeClr val="tx1"/>
                </a:solidFill>
              </a:rPr>
              <a:t>44 Sitka, Alaska</a:t>
            </a:r>
          </a:p>
          <a:p>
            <a:pPr fontAlgn="base"/>
            <a:r>
              <a:rPr lang="en-US" sz="4000" dirty="0">
                <a:solidFill>
                  <a:schemeClr val="tx1"/>
                </a:solidFill>
              </a:rPr>
              <a:t>7 Haines</a:t>
            </a:r>
          </a:p>
          <a:p>
            <a:pPr lvl="1"/>
            <a:endParaRPr lang="en-US" sz="4000" dirty="0">
              <a:solidFill>
                <a:schemeClr val="tx1"/>
              </a:solidFill>
              <a:latin typeface="Aptos" panose="020B0004020202020204" pitchFamily="34" charset="0"/>
            </a:endParaRPr>
          </a:p>
          <a:p>
            <a:pPr lvl="1"/>
            <a:r>
              <a:rPr lang="en-US" sz="4000" dirty="0">
                <a:solidFill>
                  <a:schemeClr val="tx1"/>
                </a:solidFill>
                <a:latin typeface="Aptos" panose="020B0004020202020204" pitchFamily="34" charset="0"/>
              </a:rPr>
              <a:t>Locating site from Google, Bing, and Directly</a:t>
            </a:r>
          </a:p>
          <a:p>
            <a:pPr lvl="1"/>
            <a:r>
              <a:rPr lang="en-US" sz="4000" dirty="0">
                <a:solidFill>
                  <a:schemeClr val="tx1"/>
                </a:solidFill>
                <a:latin typeface="Aptos" panose="020B0004020202020204" pitchFamily="34" charset="0"/>
              </a:rPr>
              <a:t>Increased in site access following SREC events</a:t>
            </a:r>
          </a:p>
          <a:p>
            <a:endParaRPr lang="en-US" dirty="0"/>
          </a:p>
        </p:txBody>
      </p:sp>
      <p:sp>
        <p:nvSpPr>
          <p:cNvPr id="4" name="Content Placeholder 3">
            <a:extLst>
              <a:ext uri="{FF2B5EF4-FFF2-40B4-BE49-F238E27FC236}">
                <a16:creationId xmlns:a16="http://schemas.microsoft.com/office/drawing/2014/main" id="{31F5DD71-81FB-0D84-4594-2ED3F2BEB00E}"/>
              </a:ext>
            </a:extLst>
          </p:cNvPr>
          <p:cNvSpPr>
            <a:spLocks noGrp="1"/>
          </p:cNvSpPr>
          <p:nvPr>
            <p:ph sz="half" idx="2"/>
          </p:nvPr>
        </p:nvSpPr>
        <p:spPr>
          <a:xfrm>
            <a:off x="7836061" y="1763732"/>
            <a:ext cx="3938785" cy="2493993"/>
          </a:xfrm>
        </p:spPr>
        <p:txBody>
          <a:bodyPr>
            <a:normAutofit fontScale="40000" lnSpcReduction="20000"/>
          </a:bodyPr>
          <a:lstStyle/>
          <a:p>
            <a:pPr marL="45720" indent="0">
              <a:buNone/>
            </a:pPr>
            <a:r>
              <a:rPr lang="en-US" sz="4000" dirty="0">
                <a:solidFill>
                  <a:schemeClr val="tx1"/>
                </a:solidFill>
                <a:latin typeface="Aptos" panose="020B0004020202020204" pitchFamily="34" charset="0"/>
              </a:rPr>
              <a:t>Promotion of website and workforce:</a:t>
            </a:r>
          </a:p>
          <a:p>
            <a:pPr lvl="1"/>
            <a:r>
              <a:rPr lang="en-US" sz="4000" dirty="0">
                <a:solidFill>
                  <a:schemeClr val="tx1"/>
                </a:solidFill>
                <a:latin typeface="Aptos" panose="020B0004020202020204" pitchFamily="34" charset="0"/>
              </a:rPr>
              <a:t>Coalition Meetings</a:t>
            </a:r>
          </a:p>
          <a:p>
            <a:pPr lvl="1"/>
            <a:r>
              <a:rPr lang="en-US" sz="4000" dirty="0">
                <a:solidFill>
                  <a:schemeClr val="tx1"/>
                </a:solidFill>
                <a:latin typeface="Aptos" panose="020B0004020202020204" pitchFamily="34" charset="0"/>
              </a:rPr>
              <a:t>Coalition website</a:t>
            </a:r>
          </a:p>
          <a:p>
            <a:pPr lvl="1"/>
            <a:r>
              <a:rPr lang="en-US" sz="4000" dirty="0">
                <a:solidFill>
                  <a:schemeClr val="tx1"/>
                </a:solidFill>
                <a:latin typeface="Aptos" panose="020B0004020202020204" pitchFamily="34" charset="0"/>
              </a:rPr>
              <a:t>Sitka Resource Fair</a:t>
            </a:r>
          </a:p>
          <a:p>
            <a:pPr lvl="1"/>
            <a:r>
              <a:rPr lang="en-US" sz="4000" dirty="0">
                <a:solidFill>
                  <a:schemeClr val="tx1"/>
                </a:solidFill>
                <a:latin typeface="Aptos" panose="020B0004020202020204" pitchFamily="34" charset="0"/>
              </a:rPr>
              <a:t>T&amp;H Resource Fair</a:t>
            </a:r>
          </a:p>
          <a:p>
            <a:pPr lvl="1"/>
            <a:r>
              <a:rPr lang="en-US" sz="4000" dirty="0">
                <a:solidFill>
                  <a:schemeClr val="tx1"/>
                </a:solidFill>
                <a:latin typeface="Aptos" panose="020B0004020202020204" pitchFamily="34" charset="0"/>
              </a:rPr>
              <a:t>Community Connection Meeting</a:t>
            </a:r>
          </a:p>
          <a:p>
            <a:endParaRPr lang="en-US" dirty="0"/>
          </a:p>
        </p:txBody>
      </p:sp>
      <p:pic>
        <p:nvPicPr>
          <p:cNvPr id="5" name="Picture 4" descr="A green and yellow logo&#10;&#10;Description automatically generated">
            <a:extLst>
              <a:ext uri="{FF2B5EF4-FFF2-40B4-BE49-F238E27FC236}">
                <a16:creationId xmlns:a16="http://schemas.microsoft.com/office/drawing/2014/main" id="{391A8260-834F-24B2-AACA-4FAA34D30B37}"/>
              </a:ext>
            </a:extLst>
          </p:cNvPr>
          <p:cNvPicPr>
            <a:picLocks noChangeAspect="1"/>
          </p:cNvPicPr>
          <p:nvPr/>
        </p:nvPicPr>
        <p:blipFill>
          <a:blip r:embed="rId4"/>
          <a:stretch>
            <a:fillRect/>
          </a:stretch>
        </p:blipFill>
        <p:spPr>
          <a:xfrm>
            <a:off x="10726231" y="512690"/>
            <a:ext cx="931335" cy="585299"/>
          </a:xfrm>
          <a:prstGeom prst="rect">
            <a:avLst/>
          </a:prstGeom>
        </p:spPr>
      </p:pic>
    </p:spTree>
    <p:extLst>
      <p:ext uri="{BB962C8B-B14F-4D97-AF65-F5344CB8AC3E}">
        <p14:creationId xmlns:p14="http://schemas.microsoft.com/office/powerpoint/2010/main" val="252484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8DE08E-E657-1FAE-F6B9-4B63B5C809F1}"/>
              </a:ext>
            </a:extLst>
          </p:cNvPr>
          <p:cNvSpPr>
            <a:spLocks noGrp="1"/>
          </p:cNvSpPr>
          <p:nvPr>
            <p:ph type="title"/>
          </p:nvPr>
        </p:nvSpPr>
        <p:spPr/>
        <p:txBody>
          <a:bodyPr/>
          <a:lstStyle/>
          <a:p>
            <a:r>
              <a:rPr lang="en-US" sz="4400" b="1" dirty="0">
                <a:solidFill>
                  <a:schemeClr val="tx1"/>
                </a:solidFill>
              </a:rPr>
              <a:t>Entrepreneurship </a:t>
            </a:r>
            <a:r>
              <a:rPr lang="en-US" b="1" dirty="0">
                <a:solidFill>
                  <a:schemeClr val="tx1"/>
                </a:solidFill>
              </a:rPr>
              <a:t>Tool Kit</a:t>
            </a:r>
          </a:p>
        </p:txBody>
      </p:sp>
      <p:sp>
        <p:nvSpPr>
          <p:cNvPr id="6" name="Content Placeholder 5">
            <a:extLst>
              <a:ext uri="{FF2B5EF4-FFF2-40B4-BE49-F238E27FC236}">
                <a16:creationId xmlns:a16="http://schemas.microsoft.com/office/drawing/2014/main" id="{442046A7-BA45-E731-24C6-7A39597AD3CB}"/>
              </a:ext>
            </a:extLst>
          </p:cNvPr>
          <p:cNvSpPr>
            <a:spLocks noGrp="1"/>
          </p:cNvSpPr>
          <p:nvPr>
            <p:ph idx="1"/>
          </p:nvPr>
        </p:nvSpPr>
        <p:spPr/>
        <p:txBody>
          <a:bodyPr/>
          <a:lstStyle/>
          <a:p>
            <a:pPr marL="45720" indent="0">
              <a:buNone/>
            </a:pPr>
            <a:r>
              <a:rPr lang="en-US" dirty="0">
                <a:solidFill>
                  <a:schemeClr val="tx1"/>
                </a:solidFill>
                <a:latin typeface="Aptos" panose="020B0004020202020204" pitchFamily="34" charset="0"/>
              </a:rPr>
              <a:t>A Business Tool Kit is being developed in partnership with the Alaska Small Business Development Center.  The business tool kit will provide details for establishing an in-home care business to offer consumer directed and/or agency based in home care services. </a:t>
            </a:r>
          </a:p>
          <a:p>
            <a:pPr marL="45720" indent="0">
              <a:buNone/>
            </a:pPr>
            <a:r>
              <a:rPr lang="en-US" dirty="0">
                <a:solidFill>
                  <a:schemeClr val="tx1"/>
                </a:solidFill>
                <a:latin typeface="Aptos" panose="020B0004020202020204" pitchFamily="34" charset="0"/>
              </a:rPr>
              <a:t>Progress:  Draft document created (June 2025)</a:t>
            </a:r>
          </a:p>
        </p:txBody>
      </p:sp>
      <p:pic>
        <p:nvPicPr>
          <p:cNvPr id="2" name="Picture 1" descr="A green and yellow logo&#10;&#10;Description automatically generated">
            <a:extLst>
              <a:ext uri="{FF2B5EF4-FFF2-40B4-BE49-F238E27FC236}">
                <a16:creationId xmlns:a16="http://schemas.microsoft.com/office/drawing/2014/main" id="{D2CAA5C0-B4EC-5B90-96BD-DAF4FD4CB83C}"/>
              </a:ext>
            </a:extLst>
          </p:cNvPr>
          <p:cNvPicPr>
            <a:picLocks noChangeAspect="1"/>
          </p:cNvPicPr>
          <p:nvPr/>
        </p:nvPicPr>
        <p:blipFill>
          <a:blip r:embed="rId2"/>
          <a:stretch>
            <a:fillRect/>
          </a:stretch>
        </p:blipFill>
        <p:spPr>
          <a:xfrm>
            <a:off x="10737806" y="5663101"/>
            <a:ext cx="931335" cy="585299"/>
          </a:xfrm>
          <a:prstGeom prst="rect">
            <a:avLst/>
          </a:prstGeom>
        </p:spPr>
      </p:pic>
    </p:spTree>
    <p:extLst>
      <p:ext uri="{BB962C8B-B14F-4D97-AF65-F5344CB8AC3E}">
        <p14:creationId xmlns:p14="http://schemas.microsoft.com/office/powerpoint/2010/main" val="2673513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8D92-E135-4DDA-517B-87D0DAF4AA0B}"/>
              </a:ext>
            </a:extLst>
          </p:cNvPr>
          <p:cNvSpPr>
            <a:spLocks noGrp="1"/>
          </p:cNvSpPr>
          <p:nvPr>
            <p:ph type="title"/>
          </p:nvPr>
        </p:nvSpPr>
        <p:spPr>
          <a:xfrm>
            <a:off x="313944" y="357316"/>
            <a:ext cx="10148522" cy="585299"/>
          </a:xfrm>
        </p:spPr>
        <p:txBody>
          <a:bodyPr>
            <a:normAutofit fontScale="90000"/>
          </a:bodyPr>
          <a:lstStyle/>
          <a:p>
            <a:r>
              <a:rPr lang="en-US" dirty="0">
                <a:solidFill>
                  <a:schemeClr val="tx1"/>
                </a:solidFill>
                <a:latin typeface="Aptos"/>
              </a:rPr>
              <a:t>Training Development</a:t>
            </a:r>
            <a:endParaRPr lang="en-US" dirty="0">
              <a:solidFill>
                <a:schemeClr val="tx1"/>
              </a:solidFill>
            </a:endParaRPr>
          </a:p>
        </p:txBody>
      </p:sp>
      <p:sp>
        <p:nvSpPr>
          <p:cNvPr id="4" name="Content Placeholder 3">
            <a:extLst>
              <a:ext uri="{FF2B5EF4-FFF2-40B4-BE49-F238E27FC236}">
                <a16:creationId xmlns:a16="http://schemas.microsoft.com/office/drawing/2014/main" id="{99140DC6-80BD-BEF7-1026-68FD7D545C46}"/>
              </a:ext>
            </a:extLst>
          </p:cNvPr>
          <p:cNvSpPr>
            <a:spLocks noGrp="1"/>
          </p:cNvSpPr>
          <p:nvPr>
            <p:ph sz="half" idx="2"/>
          </p:nvPr>
        </p:nvSpPr>
        <p:spPr>
          <a:xfrm>
            <a:off x="219456" y="1097989"/>
            <a:ext cx="11658600" cy="5592178"/>
          </a:xfrm>
        </p:spPr>
        <p:txBody>
          <a:bodyPr>
            <a:normAutofit fontScale="40000" lnSpcReduction="20000"/>
          </a:bodyPr>
          <a:lstStyle/>
          <a:p>
            <a:pPr marL="45720" indent="0">
              <a:buNone/>
            </a:pPr>
            <a:endParaRPr lang="en-US" sz="7200" dirty="0">
              <a:solidFill>
                <a:schemeClr val="tx1"/>
              </a:solidFill>
              <a:latin typeface="Aptos" panose="020B0004020202020204" pitchFamily="34" charset="0"/>
            </a:endParaRPr>
          </a:p>
          <a:p>
            <a:pPr marL="45720" indent="0">
              <a:buNone/>
            </a:pPr>
            <a:r>
              <a:rPr lang="en-US" sz="4800" b="1" dirty="0">
                <a:solidFill>
                  <a:schemeClr val="tx1"/>
                </a:solidFill>
                <a:latin typeface="Aptos" panose="020B0004020202020204" pitchFamily="34" charset="0"/>
              </a:rPr>
              <a:t>CNA through Juneau Campus of the University of Alaska Southeast:</a:t>
            </a:r>
          </a:p>
          <a:p>
            <a:r>
              <a:rPr lang="en-US" sz="4800" dirty="0">
                <a:solidFill>
                  <a:schemeClr val="tx1"/>
                </a:solidFill>
                <a:latin typeface="Aptos" panose="020B0004020202020204" pitchFamily="34" charset="0"/>
              </a:rPr>
              <a:t>SREC staff assisted with discussions with the Alaska Board of Nursing and the standing instructor at the UAS Sitka regarding the development of the spilt course and regional delivery course model.</a:t>
            </a:r>
          </a:p>
          <a:p>
            <a:r>
              <a:rPr lang="en-US" sz="4800" dirty="0">
                <a:solidFill>
                  <a:schemeClr val="tx1"/>
                </a:solidFill>
                <a:latin typeface="Aptos" panose="020B0004020202020204" pitchFamily="34" charset="0"/>
              </a:rPr>
              <a:t>November 7, 2024:  UAS drafted a model of delivery to provide a CNA course as a split course.  The classroom education (6-credit) would be offered through UAS Sitka Campus virtually with an adjunct professor in Juneau to provide Lab and Practical education (3-credit).  Bartlett Regional Hospital would act as the practical site.  UAS created a draft document to seek sponsorships for the course.  Aiming for course delivery for Spring 2025.  UAS had funding to hire an instructor and made an offer to a CNA instructor utilizing a course draft that had sustainably reduced costs then what they had asked for from SREC project staff.   </a:t>
            </a:r>
          </a:p>
          <a:p>
            <a:r>
              <a:rPr lang="en-US" sz="4800" dirty="0">
                <a:solidFill>
                  <a:schemeClr val="tx1"/>
                </a:solidFill>
                <a:latin typeface="Aptos" panose="020B0004020202020204" pitchFamily="34" charset="0"/>
              </a:rPr>
              <a:t>SREC worked with Juneau Community Fund, who donated $10,000 toward tuition reduction for Juneau only residents.  </a:t>
            </a:r>
          </a:p>
          <a:p>
            <a:r>
              <a:rPr lang="en-US" sz="4800" dirty="0">
                <a:solidFill>
                  <a:schemeClr val="tx1"/>
                </a:solidFill>
                <a:latin typeface="Aptos" panose="020B0004020202020204" pitchFamily="34" charset="0"/>
              </a:rPr>
              <a:t>UAS Dean of Vocational Education resigned, December 2024.  The student count that he had initially provided to SREC and the Chancelor’s Office of 6 students who had completed application to the CNA course was false as there was no applications submitted to the university’s admission’s office. </a:t>
            </a:r>
          </a:p>
          <a:p>
            <a:r>
              <a:rPr lang="en-US" sz="4800" dirty="0">
                <a:solidFill>
                  <a:schemeClr val="tx1"/>
                </a:solidFill>
                <a:latin typeface="Aptos" panose="020B0004020202020204" pitchFamily="34" charset="0"/>
              </a:rPr>
              <a:t>UAS Chancelor had a meeting with Bartlett Regional Hospital and SEARHC but was unsuccessful negotiating a supportive agreement.  SREC asked to participate to support a sustainability model, request declined.  Bartlett Regional Hospital requested some kind of compensation for staff time for practical work with students in their long-term care facility. Funding was not included in the UAS proposal for sponsorship.</a:t>
            </a:r>
          </a:p>
          <a:p>
            <a:pPr marL="45720" indent="0">
              <a:buNone/>
            </a:pPr>
            <a:endParaRPr lang="en-US" sz="5600" b="1" dirty="0">
              <a:solidFill>
                <a:schemeClr val="tx1"/>
              </a:solidFill>
              <a:latin typeface="Aptos" panose="020B0004020202020204" pitchFamily="34" charset="0"/>
            </a:endParaRPr>
          </a:p>
        </p:txBody>
      </p:sp>
      <p:pic>
        <p:nvPicPr>
          <p:cNvPr id="5" name="Picture 4" descr="A green and yellow logo&#10;&#10;Description automatically generated">
            <a:extLst>
              <a:ext uri="{FF2B5EF4-FFF2-40B4-BE49-F238E27FC236}">
                <a16:creationId xmlns:a16="http://schemas.microsoft.com/office/drawing/2014/main" id="{E040E70A-3FC7-1809-2B6A-40AE4B4BA4B2}"/>
              </a:ext>
            </a:extLst>
          </p:cNvPr>
          <p:cNvPicPr>
            <a:picLocks noChangeAspect="1"/>
          </p:cNvPicPr>
          <p:nvPr/>
        </p:nvPicPr>
        <p:blipFill>
          <a:blip r:embed="rId3"/>
          <a:stretch>
            <a:fillRect/>
          </a:stretch>
        </p:blipFill>
        <p:spPr>
          <a:xfrm>
            <a:off x="10726231" y="512690"/>
            <a:ext cx="931335" cy="585299"/>
          </a:xfrm>
          <a:prstGeom prst="rect">
            <a:avLst/>
          </a:prstGeom>
        </p:spPr>
      </p:pic>
    </p:spTree>
    <p:extLst>
      <p:ext uri="{BB962C8B-B14F-4D97-AF65-F5344CB8AC3E}">
        <p14:creationId xmlns:p14="http://schemas.microsoft.com/office/powerpoint/2010/main" val="875124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A19D88-6F29-6B4C-99B2-688C914CCFE7}"/>
              </a:ext>
            </a:extLst>
          </p:cNvPr>
          <p:cNvSpPr>
            <a:spLocks noGrp="1"/>
          </p:cNvSpPr>
          <p:nvPr>
            <p:ph type="title"/>
          </p:nvPr>
        </p:nvSpPr>
        <p:spPr>
          <a:xfrm>
            <a:off x="497712" y="305926"/>
            <a:ext cx="9734308" cy="675190"/>
          </a:xfrm>
        </p:spPr>
        <p:txBody>
          <a:bodyPr>
            <a:normAutofit fontScale="90000"/>
          </a:bodyPr>
          <a:lstStyle/>
          <a:p>
            <a:r>
              <a:rPr lang="en-US" dirty="0">
                <a:solidFill>
                  <a:schemeClr val="tx1"/>
                </a:solidFill>
              </a:rPr>
              <a:t>Training Development</a:t>
            </a:r>
          </a:p>
        </p:txBody>
      </p:sp>
      <p:sp>
        <p:nvSpPr>
          <p:cNvPr id="6" name="Content Placeholder 5">
            <a:extLst>
              <a:ext uri="{FF2B5EF4-FFF2-40B4-BE49-F238E27FC236}">
                <a16:creationId xmlns:a16="http://schemas.microsoft.com/office/drawing/2014/main" id="{E8C49A59-ED6E-20BF-D39F-1C37309E59CD}"/>
              </a:ext>
            </a:extLst>
          </p:cNvPr>
          <p:cNvSpPr>
            <a:spLocks noGrp="1"/>
          </p:cNvSpPr>
          <p:nvPr>
            <p:ph idx="1"/>
          </p:nvPr>
        </p:nvSpPr>
        <p:spPr>
          <a:xfrm>
            <a:off x="254643" y="868100"/>
            <a:ext cx="11655705" cy="5683973"/>
          </a:xfrm>
        </p:spPr>
        <p:txBody>
          <a:bodyPr>
            <a:noAutofit/>
          </a:bodyPr>
          <a:lstStyle/>
          <a:p>
            <a:pPr marL="45720" indent="0">
              <a:buNone/>
            </a:pPr>
            <a:endParaRPr lang="en-US" sz="1800" dirty="0">
              <a:solidFill>
                <a:schemeClr val="tx1"/>
              </a:solidFill>
              <a:latin typeface="Aptos" panose="020B0004020202020204" pitchFamily="34" charset="0"/>
            </a:endParaRPr>
          </a:p>
          <a:p>
            <a:pPr marL="45720" indent="0">
              <a:buNone/>
            </a:pPr>
            <a:r>
              <a:rPr lang="en-US" sz="1800" b="1" dirty="0">
                <a:solidFill>
                  <a:schemeClr val="tx1"/>
                </a:solidFill>
                <a:latin typeface="Aptos" panose="020B0004020202020204" pitchFamily="34" charset="0"/>
              </a:rPr>
              <a:t>CNA through Juneau Campus of the University of Alaska Southeast:</a:t>
            </a:r>
          </a:p>
          <a:p>
            <a:r>
              <a:rPr lang="en-US" sz="1800" dirty="0">
                <a:solidFill>
                  <a:schemeClr val="tx1"/>
                </a:solidFill>
                <a:latin typeface="Aptos" panose="020B0004020202020204" pitchFamily="34" charset="0"/>
              </a:rPr>
              <a:t>SREC met twice again with UAS interim Dean of Vocational Education and Bartlet Regional Hospital.  UAS wanted to obtain full funding for the CNA course, tuition at full amount from students, plus an additional 35% of the total program costs above for in-direct cost to offer the course in Juneau only.  SREC encouraged partnership with the Department of Labor and other educational resources to support students to have reduced tuition.  </a:t>
            </a:r>
          </a:p>
          <a:p>
            <a:r>
              <a:rPr lang="en-US" sz="1800" dirty="0">
                <a:solidFill>
                  <a:schemeClr val="tx1"/>
                </a:solidFill>
                <a:latin typeface="Aptos" panose="020B0004020202020204" pitchFamily="34" charset="0"/>
              </a:rPr>
              <a:t>SREC staff agreed with the Interim Dean of Vocational Education to research and apply for grants to support the reopening of the Juneau Campus CNA courses.  Application for a STEP grant was drafted but later declined by UAS noting that they had to have 2-3 months for internal approval and the required 35% of in-direct funding above the program costs even if JEDC/SREC Project staff managed the grant.  </a:t>
            </a:r>
          </a:p>
          <a:p>
            <a:r>
              <a:rPr lang="en-US" sz="1800" dirty="0">
                <a:solidFill>
                  <a:schemeClr val="tx1"/>
                </a:solidFill>
                <a:latin typeface="Aptos" panose="020B0004020202020204" pitchFamily="34" charset="0"/>
              </a:rPr>
              <a:t>SREC returned grant for $10,000 back to Juneau Community Foundation, March 2025.</a:t>
            </a:r>
          </a:p>
          <a:p>
            <a:pPr marL="45720" indent="0">
              <a:buNone/>
            </a:pPr>
            <a:r>
              <a:rPr lang="en-US" sz="1800" b="1" dirty="0">
                <a:solidFill>
                  <a:schemeClr val="tx1"/>
                </a:solidFill>
                <a:latin typeface="Aptos" panose="020B0004020202020204" pitchFamily="34" charset="0"/>
              </a:rPr>
              <a:t>SREC staff continues to research grant funding options to share with the Dean of Vocational Education.  </a:t>
            </a:r>
          </a:p>
          <a:p>
            <a:pPr marL="45720" indent="0">
              <a:buNone/>
            </a:pPr>
            <a:r>
              <a:rPr lang="en-US" sz="1800" b="1" dirty="0">
                <a:solidFill>
                  <a:schemeClr val="tx1"/>
                </a:solidFill>
                <a:latin typeface="Aptos" panose="020B0004020202020204" pitchFamily="34" charset="0"/>
              </a:rPr>
              <a:t>CNA training continues to be available in Juneau through Bartlett Regional Hospital, SEARHC, and by direct payment to either facility for outside agencies seeking staff training.  It is not open to the general community.</a:t>
            </a:r>
          </a:p>
          <a:p>
            <a:pPr marL="45720" indent="0">
              <a:buNone/>
            </a:pPr>
            <a:r>
              <a:rPr lang="en-US" sz="1800" b="1" dirty="0">
                <a:solidFill>
                  <a:schemeClr val="tx1"/>
                </a:solidFill>
                <a:latin typeface="Aptos" panose="020B0004020202020204" pitchFamily="34" charset="0"/>
              </a:rPr>
              <a:t>Update May 2025, UAS reports that they have located funding and plans to hire a full-time nurse instructor in  starting Fall Semester for an CNA rollout in Spring 2026. </a:t>
            </a:r>
          </a:p>
        </p:txBody>
      </p:sp>
      <p:pic>
        <p:nvPicPr>
          <p:cNvPr id="7" name="Picture 6" descr="A green and yellow logo&#10;&#10;Description automatically generated">
            <a:extLst>
              <a:ext uri="{FF2B5EF4-FFF2-40B4-BE49-F238E27FC236}">
                <a16:creationId xmlns:a16="http://schemas.microsoft.com/office/drawing/2014/main" id="{1F401197-D766-929A-4FF0-1167597C014D}"/>
              </a:ext>
            </a:extLst>
          </p:cNvPr>
          <p:cNvPicPr>
            <a:picLocks noChangeAspect="1"/>
          </p:cNvPicPr>
          <p:nvPr/>
        </p:nvPicPr>
        <p:blipFill>
          <a:blip r:embed="rId3"/>
          <a:stretch>
            <a:fillRect/>
          </a:stretch>
        </p:blipFill>
        <p:spPr>
          <a:xfrm>
            <a:off x="10726231" y="512690"/>
            <a:ext cx="931335" cy="585299"/>
          </a:xfrm>
          <a:prstGeom prst="rect">
            <a:avLst/>
          </a:prstGeom>
        </p:spPr>
      </p:pic>
    </p:spTree>
    <p:extLst>
      <p:ext uri="{BB962C8B-B14F-4D97-AF65-F5344CB8AC3E}">
        <p14:creationId xmlns:p14="http://schemas.microsoft.com/office/powerpoint/2010/main" val="1983808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60702-D24C-BDFE-92DD-D7C83BD747CE}"/>
              </a:ext>
            </a:extLst>
          </p:cNvPr>
          <p:cNvSpPr>
            <a:spLocks noGrp="1"/>
          </p:cNvSpPr>
          <p:nvPr>
            <p:ph type="title"/>
          </p:nvPr>
        </p:nvSpPr>
        <p:spPr/>
        <p:txBody>
          <a:bodyPr/>
          <a:lstStyle/>
          <a:p>
            <a:r>
              <a:rPr lang="en-US" b="1" dirty="0">
                <a:solidFill>
                  <a:schemeClr val="tx1"/>
                </a:solidFill>
              </a:rPr>
              <a:t>Training Development</a:t>
            </a:r>
          </a:p>
        </p:txBody>
      </p:sp>
      <p:sp>
        <p:nvSpPr>
          <p:cNvPr id="3" name="Content Placeholder 2">
            <a:extLst>
              <a:ext uri="{FF2B5EF4-FFF2-40B4-BE49-F238E27FC236}">
                <a16:creationId xmlns:a16="http://schemas.microsoft.com/office/drawing/2014/main" id="{6D61095D-1079-9057-F844-8137B9C88ABB}"/>
              </a:ext>
            </a:extLst>
          </p:cNvPr>
          <p:cNvSpPr>
            <a:spLocks noGrp="1"/>
          </p:cNvSpPr>
          <p:nvPr>
            <p:ph idx="1"/>
          </p:nvPr>
        </p:nvSpPr>
        <p:spPr/>
        <p:txBody>
          <a:bodyPr/>
          <a:lstStyle/>
          <a:p>
            <a:r>
              <a:rPr lang="en-US" sz="2400" dirty="0">
                <a:solidFill>
                  <a:schemeClr val="tx1"/>
                </a:solidFill>
                <a:latin typeface="Aptos" panose="020B0004020202020204" pitchFamily="34" charset="0"/>
              </a:rPr>
              <a:t>Understanding Dementia – 1 credit virtual delivery for UAS Ketchikan. </a:t>
            </a:r>
          </a:p>
          <a:p>
            <a:pPr lvl="1"/>
            <a:r>
              <a:rPr lang="en-US" sz="2400" dirty="0">
                <a:solidFill>
                  <a:schemeClr val="tx1"/>
                </a:solidFill>
                <a:latin typeface="Aptos" panose="020B0004020202020204" pitchFamily="34" charset="0"/>
              </a:rPr>
              <a:t>Course has been added to the UAS course catalog.  Being offered for the third time this Fall 2025.  over 25+ students have completed the course to date. </a:t>
            </a:r>
          </a:p>
          <a:p>
            <a:pPr marL="274320" lvl="1" indent="0">
              <a:buNone/>
            </a:pPr>
            <a:endParaRPr lang="en-US" dirty="0">
              <a:solidFill>
                <a:schemeClr val="tx1"/>
              </a:solidFill>
            </a:endParaRPr>
          </a:p>
        </p:txBody>
      </p:sp>
      <p:pic>
        <p:nvPicPr>
          <p:cNvPr id="4" name="Picture 3">
            <a:extLst>
              <a:ext uri="{FF2B5EF4-FFF2-40B4-BE49-F238E27FC236}">
                <a16:creationId xmlns:a16="http://schemas.microsoft.com/office/drawing/2014/main" id="{95F3D5FD-788D-BF05-8149-33F0A8833AEC}"/>
              </a:ext>
            </a:extLst>
          </p:cNvPr>
          <p:cNvPicPr>
            <a:picLocks noChangeAspect="1"/>
          </p:cNvPicPr>
          <p:nvPr/>
        </p:nvPicPr>
        <p:blipFill>
          <a:blip r:embed="rId3"/>
          <a:stretch>
            <a:fillRect/>
          </a:stretch>
        </p:blipFill>
        <p:spPr>
          <a:xfrm>
            <a:off x="10585664" y="5663133"/>
            <a:ext cx="926672" cy="585267"/>
          </a:xfrm>
          <a:prstGeom prst="rect">
            <a:avLst/>
          </a:prstGeom>
        </p:spPr>
      </p:pic>
    </p:spTree>
    <p:extLst>
      <p:ext uri="{BB962C8B-B14F-4D97-AF65-F5344CB8AC3E}">
        <p14:creationId xmlns:p14="http://schemas.microsoft.com/office/powerpoint/2010/main" val="3335322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0D3D1-34EF-6CD5-865E-FC22B86D6056}"/>
              </a:ext>
            </a:extLst>
          </p:cNvPr>
          <p:cNvSpPr>
            <a:spLocks noGrp="1"/>
          </p:cNvSpPr>
          <p:nvPr>
            <p:ph type="title"/>
          </p:nvPr>
        </p:nvSpPr>
        <p:spPr>
          <a:xfrm>
            <a:off x="370390" y="549796"/>
            <a:ext cx="10648130" cy="1102096"/>
          </a:xfrm>
        </p:spPr>
        <p:txBody>
          <a:bodyPr>
            <a:normAutofit fontScale="90000"/>
          </a:bodyPr>
          <a:lstStyle/>
          <a:p>
            <a:r>
              <a:rPr lang="en-US" dirty="0">
                <a:solidFill>
                  <a:schemeClr val="tx1"/>
                </a:solidFill>
                <a:latin typeface="Aptos"/>
              </a:rPr>
              <a:t>Aging in Place, leverage resources:</a:t>
            </a:r>
            <a:br>
              <a:rPr lang="en-US" dirty="0">
                <a:solidFill>
                  <a:schemeClr val="tx1"/>
                </a:solidFill>
                <a:latin typeface="Aptos"/>
              </a:rPr>
            </a:br>
            <a:r>
              <a:rPr lang="en-US" sz="4400" b="1" dirty="0">
                <a:solidFill>
                  <a:schemeClr val="tx1"/>
                </a:solidFill>
                <a:latin typeface="Aptos"/>
              </a:rPr>
              <a:t>Environmental Modifications</a:t>
            </a:r>
            <a:br>
              <a:rPr lang="en-US" sz="4400" b="1" dirty="0">
                <a:solidFill>
                  <a:schemeClr val="tx1"/>
                </a:solidFill>
                <a:latin typeface="Aptos"/>
              </a:rPr>
            </a:br>
            <a:endParaRPr lang="en-US" dirty="0">
              <a:solidFill>
                <a:schemeClr val="tx1"/>
              </a:solidFill>
              <a:latin typeface="Aptos" panose="020B0004020202020204" pitchFamily="34" charset="0"/>
            </a:endParaRPr>
          </a:p>
        </p:txBody>
      </p:sp>
      <p:sp>
        <p:nvSpPr>
          <p:cNvPr id="3" name="Content Placeholder 2">
            <a:extLst>
              <a:ext uri="{FF2B5EF4-FFF2-40B4-BE49-F238E27FC236}">
                <a16:creationId xmlns:a16="http://schemas.microsoft.com/office/drawing/2014/main" id="{E5515572-5A60-4C37-9CD2-2F54AB4A9CAA}"/>
              </a:ext>
            </a:extLst>
          </p:cNvPr>
          <p:cNvSpPr>
            <a:spLocks noGrp="1"/>
          </p:cNvSpPr>
          <p:nvPr>
            <p:ph sz="half" idx="1"/>
          </p:nvPr>
        </p:nvSpPr>
        <p:spPr>
          <a:xfrm>
            <a:off x="0" y="1651892"/>
            <a:ext cx="5391665" cy="4656312"/>
          </a:xfrm>
        </p:spPr>
        <p:txBody>
          <a:bodyPr vert="horz" lIns="91440" tIns="45720" rIns="91440" bIns="45720" rtlCol="0" anchor="t">
            <a:noAutofit/>
          </a:bodyPr>
          <a:lstStyle/>
          <a:p>
            <a:pPr lvl="1"/>
            <a:r>
              <a:rPr lang="en-US" sz="1800" dirty="0">
                <a:solidFill>
                  <a:schemeClr val="tx1"/>
                </a:solidFill>
                <a:latin typeface="Aptos"/>
              </a:rPr>
              <a:t>SREC has continued to collaborate with SAIL/ADRC regarding Home modifications.</a:t>
            </a:r>
          </a:p>
          <a:p>
            <a:pPr marL="274320" lvl="1" indent="0">
              <a:buNone/>
            </a:pPr>
            <a:endParaRPr lang="en-US" sz="1800" dirty="0">
              <a:solidFill>
                <a:schemeClr val="tx1"/>
              </a:solidFill>
              <a:latin typeface="Aptos"/>
            </a:endParaRPr>
          </a:p>
          <a:p>
            <a:pPr lvl="1"/>
            <a:r>
              <a:rPr lang="en-US" sz="1800" dirty="0">
                <a:solidFill>
                  <a:schemeClr val="tx1"/>
                </a:solidFill>
                <a:latin typeface="Aptos"/>
              </a:rPr>
              <a:t>SREC Project staff has started discussions with Rosarium Health, a national company who support contractors and aging-in-place.  They have an interest in partnering for a pilot program in Se Alaska.   </a:t>
            </a:r>
          </a:p>
          <a:p>
            <a:pPr lvl="2"/>
            <a:r>
              <a:rPr lang="en-US" dirty="0">
                <a:solidFill>
                  <a:schemeClr val="tx1"/>
                </a:solidFill>
                <a:latin typeface="Aptos"/>
              </a:rPr>
              <a:t>Their proposal has been shared with other providers working with SAIL for possible additional partnership. </a:t>
            </a:r>
          </a:p>
          <a:p>
            <a:pPr marL="548640" lvl="2" indent="0">
              <a:buNone/>
            </a:pPr>
            <a:endParaRPr lang="en-US" dirty="0">
              <a:solidFill>
                <a:schemeClr val="tx1"/>
              </a:solidFill>
              <a:latin typeface="Aptos"/>
            </a:endParaRPr>
          </a:p>
          <a:p>
            <a:pPr lvl="1"/>
            <a:r>
              <a:rPr lang="en-US" sz="1800" dirty="0">
                <a:solidFill>
                  <a:schemeClr val="tx1"/>
                </a:solidFill>
                <a:latin typeface="Aptos"/>
              </a:rPr>
              <a:t>SREC has coordinated with the regional Builder's Associations for support in offering a clear understanding of the Medicaid program and possible education for ADA requirements.</a:t>
            </a:r>
          </a:p>
          <a:p>
            <a:pPr lvl="1"/>
            <a:endParaRPr lang="en-US" sz="1800" dirty="0">
              <a:solidFill>
                <a:schemeClr val="tx1"/>
              </a:solidFill>
              <a:latin typeface="Aptos"/>
            </a:endParaRPr>
          </a:p>
        </p:txBody>
      </p:sp>
      <p:sp>
        <p:nvSpPr>
          <p:cNvPr id="4" name="Content Placeholder 3">
            <a:extLst>
              <a:ext uri="{FF2B5EF4-FFF2-40B4-BE49-F238E27FC236}">
                <a16:creationId xmlns:a16="http://schemas.microsoft.com/office/drawing/2014/main" id="{4A89019A-EA6C-40A4-71D7-D65231096B4D}"/>
              </a:ext>
            </a:extLst>
          </p:cNvPr>
          <p:cNvSpPr>
            <a:spLocks noGrp="1"/>
          </p:cNvSpPr>
          <p:nvPr>
            <p:ph sz="half" idx="2"/>
          </p:nvPr>
        </p:nvSpPr>
        <p:spPr>
          <a:xfrm>
            <a:off x="5092861" y="1459117"/>
            <a:ext cx="6504971" cy="4583576"/>
          </a:xfrm>
        </p:spPr>
        <p:txBody>
          <a:bodyPr>
            <a:noAutofit/>
          </a:bodyPr>
          <a:lstStyle/>
          <a:p>
            <a:pPr marL="274320" lvl="1" indent="0">
              <a:buNone/>
            </a:pPr>
            <a:r>
              <a:rPr lang="en-US" sz="1800" b="1" dirty="0">
                <a:solidFill>
                  <a:schemeClr val="tx1"/>
                </a:solidFill>
                <a:latin typeface="Aptos" panose="020B0004020202020204" pitchFamily="34" charset="0"/>
              </a:rPr>
              <a:t>Next steps:</a:t>
            </a:r>
          </a:p>
          <a:p>
            <a:pPr lvl="1"/>
            <a:r>
              <a:rPr lang="en-US" sz="1800" dirty="0">
                <a:solidFill>
                  <a:schemeClr val="tx1"/>
                </a:solidFill>
                <a:latin typeface="Aptos" panose="020B0004020202020204" pitchFamily="34" charset="0"/>
              </a:rPr>
              <a:t>Additional funding is being researched for Construction workforce development.  Rosarium Health, has a history of offering  free community training.  </a:t>
            </a:r>
          </a:p>
          <a:p>
            <a:pPr marL="274320" lvl="1" indent="0">
              <a:buNone/>
            </a:pPr>
            <a:endParaRPr lang="en-US" sz="1800" dirty="0">
              <a:solidFill>
                <a:schemeClr val="tx1"/>
              </a:solidFill>
              <a:latin typeface="Aptos" panose="020B0004020202020204" pitchFamily="34" charset="0"/>
            </a:endParaRPr>
          </a:p>
          <a:p>
            <a:pPr lvl="1"/>
            <a:r>
              <a:rPr lang="en-US" sz="1800" dirty="0">
                <a:solidFill>
                  <a:schemeClr val="tx1"/>
                </a:solidFill>
                <a:latin typeface="Aptos" panose="020B0004020202020204" pitchFamily="34" charset="0"/>
              </a:rPr>
              <a:t>An Anchorage based pilot is being considered utilizing IDD agencies, we are pending additional information for involvement in SE Alaska. We are not wishing to overlap pilot programs.</a:t>
            </a:r>
          </a:p>
          <a:p>
            <a:pPr marL="274320" lvl="1" indent="0">
              <a:buNone/>
            </a:pPr>
            <a:endParaRPr lang="en-US" sz="1800" dirty="0">
              <a:solidFill>
                <a:schemeClr val="tx1"/>
              </a:solidFill>
              <a:latin typeface="Aptos" panose="020B0004020202020204" pitchFamily="34" charset="0"/>
            </a:endParaRPr>
          </a:p>
          <a:p>
            <a:pPr lvl="1"/>
            <a:r>
              <a:rPr lang="en-US" sz="1800" dirty="0">
                <a:solidFill>
                  <a:schemeClr val="tx1"/>
                </a:solidFill>
                <a:latin typeface="Aptos" panose="020B0004020202020204" pitchFamily="34" charset="0"/>
              </a:rPr>
              <a:t>Immediate need is about 6+ people in the region.  There are without a doubt more individuals who have unmet needs for home modification. But as the program has not been functional, they will need to be identified by care coordinators and take steps to be eligible for funding. </a:t>
            </a:r>
          </a:p>
        </p:txBody>
      </p:sp>
      <p:pic>
        <p:nvPicPr>
          <p:cNvPr id="5" name="Picture 4" descr="A green and yellow logo&#10;&#10;Description automatically generated">
            <a:extLst>
              <a:ext uri="{FF2B5EF4-FFF2-40B4-BE49-F238E27FC236}">
                <a16:creationId xmlns:a16="http://schemas.microsoft.com/office/drawing/2014/main" id="{EAF98C96-D22A-F5EF-4AA3-291542AAB9CC}"/>
              </a:ext>
            </a:extLst>
          </p:cNvPr>
          <p:cNvPicPr>
            <a:picLocks noChangeAspect="1"/>
          </p:cNvPicPr>
          <p:nvPr/>
        </p:nvPicPr>
        <p:blipFill>
          <a:blip r:embed="rId3"/>
          <a:stretch>
            <a:fillRect/>
          </a:stretch>
        </p:blipFill>
        <p:spPr>
          <a:xfrm>
            <a:off x="10747844" y="419157"/>
            <a:ext cx="931335" cy="585299"/>
          </a:xfrm>
          <a:prstGeom prst="rect">
            <a:avLst/>
          </a:prstGeom>
        </p:spPr>
      </p:pic>
    </p:spTree>
    <p:extLst>
      <p:ext uri="{BB962C8B-B14F-4D97-AF65-F5344CB8AC3E}">
        <p14:creationId xmlns:p14="http://schemas.microsoft.com/office/powerpoint/2010/main" val="1481420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10A609-05BB-1137-E2D7-0ECB738A8DEA}"/>
              </a:ext>
            </a:extLst>
          </p:cNvPr>
          <p:cNvSpPr>
            <a:spLocks noGrp="1"/>
          </p:cNvSpPr>
          <p:nvPr>
            <p:ph type="title"/>
          </p:nvPr>
        </p:nvSpPr>
        <p:spPr>
          <a:xfrm>
            <a:off x="402465" y="574876"/>
            <a:ext cx="10613406" cy="837235"/>
          </a:xfrm>
        </p:spPr>
        <p:txBody>
          <a:bodyPr>
            <a:normAutofit fontScale="90000"/>
          </a:bodyPr>
          <a:lstStyle/>
          <a:p>
            <a:r>
              <a:rPr lang="en-US" dirty="0">
                <a:solidFill>
                  <a:schemeClr val="tx1"/>
                </a:solidFill>
                <a:latin typeface="Aptos"/>
              </a:rPr>
              <a:t>Aging in Place, leverage resources:</a:t>
            </a:r>
            <a:br>
              <a:rPr lang="en-US" dirty="0">
                <a:solidFill>
                  <a:schemeClr val="tx1"/>
                </a:solidFill>
                <a:latin typeface="Aptos"/>
              </a:rPr>
            </a:br>
            <a:r>
              <a:rPr lang="en-US" b="1" dirty="0">
                <a:solidFill>
                  <a:schemeClr val="tx1"/>
                </a:solidFill>
              </a:rPr>
              <a:t>Environmental Modifications</a:t>
            </a:r>
          </a:p>
        </p:txBody>
      </p:sp>
      <p:sp>
        <p:nvSpPr>
          <p:cNvPr id="6" name="Content Placeholder 5">
            <a:extLst>
              <a:ext uri="{FF2B5EF4-FFF2-40B4-BE49-F238E27FC236}">
                <a16:creationId xmlns:a16="http://schemas.microsoft.com/office/drawing/2014/main" id="{7CAC966F-FD5B-750E-0EC9-1A4E83BF3F35}"/>
              </a:ext>
            </a:extLst>
          </p:cNvPr>
          <p:cNvSpPr>
            <a:spLocks noGrp="1"/>
          </p:cNvSpPr>
          <p:nvPr>
            <p:ph idx="1"/>
          </p:nvPr>
        </p:nvSpPr>
        <p:spPr>
          <a:xfrm>
            <a:off x="402466" y="1597306"/>
            <a:ext cx="11345838" cy="4907666"/>
          </a:xfrm>
        </p:spPr>
        <p:txBody>
          <a:bodyPr>
            <a:normAutofit fontScale="92500" lnSpcReduction="20000"/>
          </a:bodyPr>
          <a:lstStyle/>
          <a:p>
            <a:r>
              <a:rPr lang="en-US" sz="2400" dirty="0">
                <a:solidFill>
                  <a:schemeClr val="tx1"/>
                </a:solidFill>
                <a:latin typeface="Aptos"/>
              </a:rPr>
              <a:t>SREC Identified 197 regional residential contractors.  </a:t>
            </a:r>
          </a:p>
          <a:p>
            <a:r>
              <a:rPr lang="en-US" sz="2400" dirty="0">
                <a:solidFill>
                  <a:schemeClr val="tx1"/>
                </a:solidFill>
                <a:latin typeface="Aptos" panose="020B0004020202020204" pitchFamily="34" charset="0"/>
              </a:rPr>
              <a:t>SREC staff plans to conduct an interest survey of the Construction and Care Coordination providers in the region.  The Southern Builder's Association has agreed to assist with webinar development to help promote interest in the industry and offered weekly newsletters to over 1000 participants in the construction industry.</a:t>
            </a:r>
          </a:p>
          <a:p>
            <a:r>
              <a:rPr lang="en-US" sz="2400" dirty="0">
                <a:solidFill>
                  <a:schemeClr val="tx1"/>
                </a:solidFill>
                <a:latin typeface="Aptos" panose="020B0004020202020204" pitchFamily="34" charset="0"/>
              </a:rPr>
              <a:t>Southern Builder's Association has been invited to attend the Ketchikan Resource Fair in September 2025. </a:t>
            </a:r>
          </a:p>
          <a:p>
            <a:r>
              <a:rPr lang="en-US" sz="2400" dirty="0">
                <a:solidFill>
                  <a:schemeClr val="tx1"/>
                </a:solidFill>
                <a:latin typeface="Aptos" panose="020B0004020202020204" pitchFamily="34" charset="0"/>
              </a:rPr>
              <a:t>Tonya Muldoon and Dan Bissinger have completed professional development through the National Association of Home Builders (NAHB) for accredited training as a Certified Aging in Place Specialist (CAPS). </a:t>
            </a:r>
          </a:p>
          <a:p>
            <a:r>
              <a:rPr lang="en-US" sz="2400" dirty="0">
                <a:solidFill>
                  <a:schemeClr val="tx1"/>
                </a:solidFill>
                <a:latin typeface="Aptos" panose="020B0004020202020204" pitchFamily="34" charset="0"/>
              </a:rPr>
              <a:t>Developing a program to broker construction contractors for seniors for aging in–place home renovation services.  This will support regional pilots for the Environmental Modification pilots.</a:t>
            </a:r>
          </a:p>
          <a:p>
            <a:r>
              <a:rPr lang="en-US" sz="2400" dirty="0">
                <a:solidFill>
                  <a:schemeClr val="tx1"/>
                </a:solidFill>
                <a:latin typeface="Aptos" panose="020B0004020202020204" pitchFamily="34" charset="0"/>
              </a:rPr>
              <a:t>Developing ideas for a Summit 2026 based on Aging-in-Place topics and cross industry education. </a:t>
            </a:r>
          </a:p>
        </p:txBody>
      </p:sp>
      <p:pic>
        <p:nvPicPr>
          <p:cNvPr id="7" name="Picture 6" descr="A green and yellow logo&#10;&#10;Description automatically generated">
            <a:extLst>
              <a:ext uri="{FF2B5EF4-FFF2-40B4-BE49-F238E27FC236}">
                <a16:creationId xmlns:a16="http://schemas.microsoft.com/office/drawing/2014/main" id="{28FA8B86-A978-712B-2490-1E665169872C}"/>
              </a:ext>
            </a:extLst>
          </p:cNvPr>
          <p:cNvPicPr>
            <a:picLocks noChangeAspect="1"/>
          </p:cNvPicPr>
          <p:nvPr/>
        </p:nvPicPr>
        <p:blipFill>
          <a:blip r:embed="rId3"/>
          <a:stretch>
            <a:fillRect/>
          </a:stretch>
        </p:blipFill>
        <p:spPr>
          <a:xfrm>
            <a:off x="10726231" y="512690"/>
            <a:ext cx="931335" cy="585299"/>
          </a:xfrm>
          <a:prstGeom prst="rect">
            <a:avLst/>
          </a:prstGeom>
        </p:spPr>
      </p:pic>
    </p:spTree>
    <p:extLst>
      <p:ext uri="{BB962C8B-B14F-4D97-AF65-F5344CB8AC3E}">
        <p14:creationId xmlns:p14="http://schemas.microsoft.com/office/powerpoint/2010/main" val="1638227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036365F-9194-D53A-7669-F9B69882C521}"/>
              </a:ext>
            </a:extLst>
          </p:cNvPr>
          <p:cNvSpPr>
            <a:spLocks noGrp="1"/>
          </p:cNvSpPr>
          <p:nvPr>
            <p:ph type="ctrTitle"/>
          </p:nvPr>
        </p:nvSpPr>
        <p:spPr>
          <a:xfrm>
            <a:off x="1109980" y="4208424"/>
            <a:ext cx="9966960" cy="1325880"/>
          </a:xfrm>
        </p:spPr>
        <p:txBody>
          <a:bodyPr>
            <a:normAutofit fontScale="90000"/>
          </a:bodyPr>
          <a:lstStyle/>
          <a:p>
            <a:r>
              <a:rPr lang="en-US" sz="4600" b="1" dirty="0">
                <a:effectLst/>
                <a:latin typeface="Aptos" panose="020B0004020202020204" pitchFamily="34" charset="0"/>
                <a:ea typeface="Times New Roman" panose="02020603050405020304" pitchFamily="18" charset="0"/>
              </a:rPr>
              <a:t>Any Surprises or Learnings to Date </a:t>
            </a:r>
            <a:br>
              <a:rPr lang="en-US" sz="4600" dirty="0">
                <a:effectLst/>
                <a:latin typeface="Calibri" panose="020F0502020204030204" pitchFamily="34" charset="0"/>
                <a:ea typeface="Aptos" panose="020B0004020202020204" pitchFamily="34" charset="0"/>
              </a:rPr>
            </a:br>
            <a:endParaRPr lang="en-US" sz="4600" dirty="0"/>
          </a:p>
        </p:txBody>
      </p:sp>
      <p:sp>
        <p:nvSpPr>
          <p:cNvPr id="11" name="Rectangle 10">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3" name="Picture 2" descr="A close-up of a logo&#10;&#10;Description automatically generated">
            <a:extLst>
              <a:ext uri="{FF2B5EF4-FFF2-40B4-BE49-F238E27FC236}">
                <a16:creationId xmlns:a16="http://schemas.microsoft.com/office/drawing/2014/main" id="{842F6DF3-69DF-CF0F-FFEC-86707C508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587" y="728472"/>
            <a:ext cx="8409205" cy="3027316"/>
          </a:xfrm>
          <a:prstGeom prst="rect">
            <a:avLst/>
          </a:prstGeom>
        </p:spPr>
      </p:pic>
      <p:pic>
        <p:nvPicPr>
          <p:cNvPr id="2" name="Picture 1" descr="A green and yellow logo&#10;&#10;Description automatically generated">
            <a:extLst>
              <a:ext uri="{FF2B5EF4-FFF2-40B4-BE49-F238E27FC236}">
                <a16:creationId xmlns:a16="http://schemas.microsoft.com/office/drawing/2014/main" id="{798696D7-12ED-FC38-8320-77B160529AB8}"/>
              </a:ext>
            </a:extLst>
          </p:cNvPr>
          <p:cNvPicPr>
            <a:picLocks noChangeAspect="1"/>
          </p:cNvPicPr>
          <p:nvPr/>
        </p:nvPicPr>
        <p:blipFill>
          <a:blip r:embed="rId3"/>
          <a:stretch>
            <a:fillRect/>
          </a:stretch>
        </p:blipFill>
        <p:spPr>
          <a:xfrm>
            <a:off x="10828867" y="5849917"/>
            <a:ext cx="931335" cy="585299"/>
          </a:xfrm>
          <a:prstGeom prst="rect">
            <a:avLst/>
          </a:prstGeom>
        </p:spPr>
      </p:pic>
    </p:spTree>
    <p:extLst>
      <p:ext uri="{BB962C8B-B14F-4D97-AF65-F5344CB8AC3E}">
        <p14:creationId xmlns:p14="http://schemas.microsoft.com/office/powerpoint/2010/main" val="1147532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FCF0-299F-A2B7-552E-2A83BB2C0E22}"/>
              </a:ext>
            </a:extLst>
          </p:cNvPr>
          <p:cNvSpPr>
            <a:spLocks noGrp="1"/>
          </p:cNvSpPr>
          <p:nvPr>
            <p:ph type="title"/>
          </p:nvPr>
        </p:nvSpPr>
        <p:spPr>
          <a:xfrm>
            <a:off x="613458" y="609600"/>
            <a:ext cx="10405062" cy="1356360"/>
          </a:xfrm>
        </p:spPr>
        <p:txBody>
          <a:bodyPr/>
          <a:lstStyle/>
          <a:p>
            <a:r>
              <a:rPr lang="en-US" dirty="0">
                <a:solidFill>
                  <a:schemeClr val="tx1"/>
                </a:solidFill>
              </a:rPr>
              <a:t>Research – What the Data says?</a:t>
            </a:r>
          </a:p>
        </p:txBody>
      </p:sp>
      <p:sp>
        <p:nvSpPr>
          <p:cNvPr id="3" name="Content Placeholder 2">
            <a:extLst>
              <a:ext uri="{FF2B5EF4-FFF2-40B4-BE49-F238E27FC236}">
                <a16:creationId xmlns:a16="http://schemas.microsoft.com/office/drawing/2014/main" id="{6B8018E8-23A2-9D1E-FBF8-1AD8B5B872E4}"/>
              </a:ext>
            </a:extLst>
          </p:cNvPr>
          <p:cNvSpPr>
            <a:spLocks noGrp="1"/>
          </p:cNvSpPr>
          <p:nvPr>
            <p:ph idx="1"/>
          </p:nvPr>
        </p:nvSpPr>
        <p:spPr>
          <a:xfrm>
            <a:off x="613458" y="2057400"/>
            <a:ext cx="11065398" cy="4038600"/>
          </a:xfrm>
        </p:spPr>
        <p:txBody>
          <a:bodyPr>
            <a:normAutofit lnSpcReduction="10000"/>
          </a:bodyPr>
          <a:lstStyle/>
          <a:p>
            <a:pPr marL="45720" indent="0" fontAlgn="base">
              <a:buNone/>
            </a:pPr>
            <a:r>
              <a:rPr lang="en-US" sz="2400" dirty="0">
                <a:solidFill>
                  <a:schemeClr val="tx1"/>
                </a:solidFill>
                <a:latin typeface="Aptos" panose="020B0004020202020204" pitchFamily="34" charset="0"/>
              </a:rPr>
              <a:t>SREC Project staff through JEDC have been conducting surveys and research into the service gaps in the Southeast Region of Alaska (data collected through SOA DSDS).  It has been determined that (2024):</a:t>
            </a:r>
          </a:p>
          <a:p>
            <a:pPr lvl="0" fontAlgn="base"/>
            <a:r>
              <a:rPr lang="en-US" sz="2400" dirty="0">
                <a:solidFill>
                  <a:schemeClr val="tx1"/>
                </a:solidFill>
                <a:latin typeface="Aptos" panose="020B0004020202020204" pitchFamily="34" charset="0"/>
              </a:rPr>
              <a:t>201 individuals eligible for Personal Care services Medicaid Home and Community Based Wavier services or Community First Choice Services in Se Alaska that are 60+ years old (FY2025).</a:t>
            </a:r>
          </a:p>
          <a:p>
            <a:pPr lvl="1" fontAlgn="base"/>
            <a:r>
              <a:rPr lang="en-US" dirty="0">
                <a:solidFill>
                  <a:schemeClr val="tx1"/>
                </a:solidFill>
                <a:latin typeface="Aptos" panose="020B0004020202020204" pitchFamily="34" charset="0"/>
              </a:rPr>
              <a:t>55 Individuals are receiving Consumer Directed Personal Care Services through Medicaid Home and Community Based Wavier Services</a:t>
            </a:r>
          </a:p>
          <a:p>
            <a:pPr lvl="1" fontAlgn="base"/>
            <a:r>
              <a:rPr lang="en-US" dirty="0">
                <a:solidFill>
                  <a:schemeClr val="tx1"/>
                </a:solidFill>
                <a:latin typeface="Aptos" panose="020B0004020202020204" pitchFamily="34" charset="0"/>
              </a:rPr>
              <a:t>24 individuals receiving Consumer Directed Personal Care Services through a Community First Choice Services.</a:t>
            </a:r>
          </a:p>
          <a:p>
            <a:pPr lvl="1" fontAlgn="base"/>
            <a:r>
              <a:rPr lang="en-US" dirty="0">
                <a:solidFill>
                  <a:schemeClr val="tx1"/>
                </a:solidFill>
                <a:latin typeface="Aptos" panose="020B0004020202020204" pitchFamily="34" charset="0"/>
              </a:rPr>
              <a:t>0 individuals are receiving agency-based services, Personal Care Services through Medicaid Home and Community Based Wavier Services or Community First Choice Services. </a:t>
            </a:r>
          </a:p>
          <a:p>
            <a:endParaRPr lang="en-US" dirty="0"/>
          </a:p>
        </p:txBody>
      </p:sp>
    </p:spTree>
    <p:extLst>
      <p:ext uri="{BB962C8B-B14F-4D97-AF65-F5344CB8AC3E}">
        <p14:creationId xmlns:p14="http://schemas.microsoft.com/office/powerpoint/2010/main" val="71098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AC59-0B0E-9720-5DF1-4314315DED0F}"/>
              </a:ext>
            </a:extLst>
          </p:cNvPr>
          <p:cNvSpPr>
            <a:spLocks noGrp="1"/>
          </p:cNvSpPr>
          <p:nvPr>
            <p:ph type="title"/>
          </p:nvPr>
        </p:nvSpPr>
        <p:spPr>
          <a:xfrm>
            <a:off x="393539" y="298820"/>
            <a:ext cx="9875520" cy="1356360"/>
          </a:xfrm>
        </p:spPr>
        <p:txBody>
          <a:bodyPr/>
          <a:lstStyle/>
          <a:p>
            <a:r>
              <a:rPr lang="en-US" dirty="0">
                <a:solidFill>
                  <a:schemeClr val="tx1"/>
                </a:solidFill>
              </a:rPr>
              <a:t>Research – What the Data says?</a:t>
            </a:r>
            <a:endParaRPr lang="en-US" dirty="0"/>
          </a:p>
        </p:txBody>
      </p:sp>
      <p:sp>
        <p:nvSpPr>
          <p:cNvPr id="3" name="Content Placeholder 2">
            <a:extLst>
              <a:ext uri="{FF2B5EF4-FFF2-40B4-BE49-F238E27FC236}">
                <a16:creationId xmlns:a16="http://schemas.microsoft.com/office/drawing/2014/main" id="{770224CA-CAFB-CA53-FFEA-419F52F57801}"/>
              </a:ext>
            </a:extLst>
          </p:cNvPr>
          <p:cNvSpPr>
            <a:spLocks noGrp="1"/>
          </p:cNvSpPr>
          <p:nvPr>
            <p:ph idx="1"/>
          </p:nvPr>
        </p:nvSpPr>
        <p:spPr>
          <a:xfrm>
            <a:off x="393540" y="1331089"/>
            <a:ext cx="11404922" cy="4884516"/>
          </a:xfrm>
        </p:spPr>
        <p:txBody>
          <a:bodyPr>
            <a:noAutofit/>
          </a:bodyPr>
          <a:lstStyle/>
          <a:p>
            <a:pPr lvl="0" fontAlgn="base"/>
            <a:r>
              <a:rPr lang="en-US" sz="1600" dirty="0">
                <a:solidFill>
                  <a:schemeClr val="tx1"/>
                </a:solidFill>
                <a:latin typeface="Aptos" panose="020B0004020202020204" pitchFamily="34" charset="0"/>
              </a:rPr>
              <a:t>FY 2024 134 individuals 60+ years old received services through a Medicaid Home and Community Based Wavier.</a:t>
            </a:r>
          </a:p>
          <a:p>
            <a:pPr marL="45720" indent="0" fontAlgn="base">
              <a:buNone/>
            </a:pPr>
            <a:r>
              <a:rPr lang="en-US" sz="1600" dirty="0">
                <a:solidFill>
                  <a:schemeClr val="tx1"/>
                </a:solidFill>
                <a:latin typeface="Aptos" panose="020B0004020202020204" pitchFamily="34" charset="0"/>
              </a:rPr>
              <a:t> </a:t>
            </a:r>
          </a:p>
          <a:p>
            <a:pPr lvl="0" fontAlgn="base"/>
            <a:r>
              <a:rPr lang="en-US" sz="1600" dirty="0">
                <a:solidFill>
                  <a:schemeClr val="tx1"/>
                </a:solidFill>
                <a:latin typeface="Aptos" panose="020B0004020202020204" pitchFamily="34" charset="0"/>
              </a:rPr>
              <a:t>Services provided through Medicaid Home and Community Based Wavier Services for individuals who are 60+ years:</a:t>
            </a:r>
          </a:p>
          <a:p>
            <a:pPr lvl="1" fontAlgn="base"/>
            <a:r>
              <a:rPr lang="en-US" sz="1600" dirty="0">
                <a:solidFill>
                  <a:schemeClr val="tx1"/>
                </a:solidFill>
                <a:latin typeface="Aptos" panose="020B0004020202020204" pitchFamily="34" charset="0"/>
              </a:rPr>
              <a:t>5 individuals Transportation with escort</a:t>
            </a:r>
          </a:p>
          <a:p>
            <a:pPr lvl="1" fontAlgn="base"/>
            <a:r>
              <a:rPr lang="en-US" sz="1600" dirty="0">
                <a:solidFill>
                  <a:schemeClr val="tx1"/>
                </a:solidFill>
                <a:latin typeface="Aptos" panose="020B0004020202020204" pitchFamily="34" charset="0"/>
              </a:rPr>
              <a:t>7 individuals Transportation via paratransit</a:t>
            </a:r>
          </a:p>
          <a:p>
            <a:pPr lvl="1" fontAlgn="base"/>
            <a:r>
              <a:rPr lang="en-US" sz="1600" dirty="0">
                <a:solidFill>
                  <a:schemeClr val="tx1"/>
                </a:solidFill>
                <a:latin typeface="Aptos" panose="020B0004020202020204" pitchFamily="34" charset="0"/>
              </a:rPr>
              <a:t>149 individuals Care Coordination</a:t>
            </a:r>
          </a:p>
          <a:p>
            <a:pPr lvl="1" fontAlgn="base"/>
            <a:r>
              <a:rPr lang="en-US" sz="1600" dirty="0">
                <a:solidFill>
                  <a:schemeClr val="tx1"/>
                </a:solidFill>
                <a:latin typeface="Aptos" panose="020B0004020202020204" pitchFamily="34" charset="0"/>
              </a:rPr>
              <a:t>83 individuals Residential Supportive Living</a:t>
            </a:r>
          </a:p>
          <a:p>
            <a:pPr lvl="1" fontAlgn="base"/>
            <a:r>
              <a:rPr lang="en-US" sz="1600" dirty="0">
                <a:solidFill>
                  <a:schemeClr val="tx1"/>
                </a:solidFill>
                <a:latin typeface="Aptos" panose="020B0004020202020204" pitchFamily="34" charset="0"/>
              </a:rPr>
              <a:t>11 individuals In-Home Support</a:t>
            </a:r>
          </a:p>
          <a:p>
            <a:pPr lvl="1" fontAlgn="base"/>
            <a:r>
              <a:rPr lang="en-US" sz="1600" dirty="0">
                <a:solidFill>
                  <a:schemeClr val="tx1"/>
                </a:solidFill>
                <a:latin typeface="Aptos" panose="020B0004020202020204" pitchFamily="34" charset="0"/>
              </a:rPr>
              <a:t>17 individuals Day-Habilitation Service</a:t>
            </a:r>
          </a:p>
          <a:p>
            <a:pPr lvl="1" fontAlgn="base"/>
            <a:r>
              <a:rPr lang="en-US" sz="1600" dirty="0">
                <a:solidFill>
                  <a:schemeClr val="tx1"/>
                </a:solidFill>
                <a:latin typeface="Aptos" panose="020B0004020202020204" pitchFamily="34" charset="0"/>
              </a:rPr>
              <a:t>0 individuals Family Home Habilitation Service</a:t>
            </a:r>
          </a:p>
          <a:p>
            <a:pPr lvl="1" fontAlgn="base"/>
            <a:r>
              <a:rPr lang="en-US" sz="1600" dirty="0">
                <a:solidFill>
                  <a:schemeClr val="tx1"/>
                </a:solidFill>
                <a:latin typeface="Aptos" panose="020B0004020202020204" pitchFamily="34" charset="0"/>
              </a:rPr>
              <a:t>27 individuals Respite</a:t>
            </a:r>
          </a:p>
          <a:p>
            <a:pPr lvl="1" fontAlgn="base"/>
            <a:r>
              <a:rPr lang="en-US" sz="1600" dirty="0">
                <a:solidFill>
                  <a:schemeClr val="tx1"/>
                </a:solidFill>
                <a:latin typeface="Aptos" panose="020B0004020202020204" pitchFamily="34" charset="0"/>
              </a:rPr>
              <a:t>1 individual Nursing oversight and care management</a:t>
            </a:r>
          </a:p>
          <a:p>
            <a:pPr lvl="1" fontAlgn="base"/>
            <a:r>
              <a:rPr lang="en-US" sz="1600" dirty="0">
                <a:solidFill>
                  <a:schemeClr val="tx1"/>
                </a:solidFill>
                <a:latin typeface="Aptos" panose="020B0004020202020204" pitchFamily="34" charset="0"/>
              </a:rPr>
              <a:t>0 individuals Specialized Private Duty Nursing</a:t>
            </a:r>
          </a:p>
          <a:p>
            <a:pPr lvl="1" fontAlgn="base"/>
            <a:r>
              <a:rPr lang="en-US" sz="1600" dirty="0">
                <a:solidFill>
                  <a:schemeClr val="tx1"/>
                </a:solidFill>
                <a:latin typeface="Aptos" panose="020B0004020202020204" pitchFamily="34" charset="0"/>
              </a:rPr>
              <a:t>5 individuals Adult Day (Half Day)	</a:t>
            </a:r>
          </a:p>
          <a:p>
            <a:pPr lvl="1" fontAlgn="base"/>
            <a:r>
              <a:rPr lang="en-US" sz="1600" dirty="0">
                <a:solidFill>
                  <a:schemeClr val="tx1"/>
                </a:solidFill>
                <a:latin typeface="Aptos" panose="020B0004020202020204" pitchFamily="34" charset="0"/>
              </a:rPr>
              <a:t>27 individuals Adult Day (15min intervals) </a:t>
            </a:r>
          </a:p>
          <a:p>
            <a:pPr lvl="1" fontAlgn="base"/>
            <a:r>
              <a:rPr lang="en-US" sz="1600" dirty="0">
                <a:solidFill>
                  <a:schemeClr val="tx1"/>
                </a:solidFill>
                <a:latin typeface="Aptos" panose="020B0004020202020204" pitchFamily="34" charset="0"/>
              </a:rPr>
              <a:t>0 individuals Environmental Modifications</a:t>
            </a:r>
          </a:p>
        </p:txBody>
      </p:sp>
    </p:spTree>
    <p:extLst>
      <p:ext uri="{BB962C8B-B14F-4D97-AF65-F5344CB8AC3E}">
        <p14:creationId xmlns:p14="http://schemas.microsoft.com/office/powerpoint/2010/main" val="744258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9ED3F671-8946-4B0B-6F45-FCFC36C92D23}"/>
              </a:ext>
            </a:extLst>
          </p:cNvPr>
          <p:cNvSpPr>
            <a:spLocks noGrp="1"/>
          </p:cNvSpPr>
          <p:nvPr>
            <p:ph type="title"/>
          </p:nvPr>
        </p:nvSpPr>
        <p:spPr>
          <a:xfrm>
            <a:off x="687071" y="422784"/>
            <a:ext cx="5199926" cy="1443269"/>
          </a:xfrm>
        </p:spPr>
        <p:txBody>
          <a:bodyPr vert="horz" lIns="91440" tIns="45720" rIns="91440" bIns="45720" rtlCol="0" anchor="ctr">
            <a:normAutofit/>
          </a:bodyPr>
          <a:lstStyle/>
          <a:p>
            <a:r>
              <a:rPr lang="en-US" sz="3100" b="1" dirty="0">
                <a:solidFill>
                  <a:schemeClr val="tx1"/>
                </a:solidFill>
                <a:effectLst/>
                <a:latin typeface="Aptos" panose="020B0004020202020204" pitchFamily="34" charset="0"/>
              </a:rPr>
              <a:t>Organizational Headlines or Changes to Share</a:t>
            </a:r>
            <a:br>
              <a:rPr lang="en-US" sz="3100" dirty="0">
                <a:effectLst/>
              </a:rPr>
            </a:br>
            <a:endParaRPr lang="en-US" sz="3100" dirty="0"/>
          </a:p>
        </p:txBody>
      </p:sp>
      <p:sp>
        <p:nvSpPr>
          <p:cNvPr id="4" name="Content Placeholder 3">
            <a:extLst>
              <a:ext uri="{FF2B5EF4-FFF2-40B4-BE49-F238E27FC236}">
                <a16:creationId xmlns:a16="http://schemas.microsoft.com/office/drawing/2014/main" id="{5EA1EFEB-E564-25E7-A77B-8A1A5AE5B3C1}"/>
              </a:ext>
            </a:extLst>
          </p:cNvPr>
          <p:cNvSpPr>
            <a:spLocks noGrp="1"/>
          </p:cNvSpPr>
          <p:nvPr>
            <p:ph sz="half" idx="2"/>
          </p:nvPr>
        </p:nvSpPr>
        <p:spPr>
          <a:xfrm>
            <a:off x="601884" y="1562582"/>
            <a:ext cx="5625296" cy="4872634"/>
          </a:xfrm>
        </p:spPr>
        <p:txBody>
          <a:bodyPr vert="horz" lIns="91440" tIns="45720" rIns="91440" bIns="45720" rtlCol="0">
            <a:normAutofit fontScale="62500" lnSpcReduction="20000"/>
          </a:bodyPr>
          <a:lstStyle/>
          <a:p>
            <a:pPr marL="45720" indent="0">
              <a:buNone/>
            </a:pPr>
            <a:r>
              <a:rPr lang="en-US" sz="2400" b="1" dirty="0">
                <a:solidFill>
                  <a:schemeClr val="tx1"/>
                </a:solidFill>
                <a:latin typeface="Aptos" panose="020B0004020202020204" pitchFamily="34" charset="0"/>
              </a:rPr>
              <a:t>December 2024 to July 2025 Steering Committee member changes:</a:t>
            </a:r>
          </a:p>
          <a:p>
            <a:pPr marL="45720" indent="0">
              <a:buNone/>
            </a:pPr>
            <a:endParaRPr lang="en-US" sz="2400" dirty="0">
              <a:solidFill>
                <a:schemeClr val="tx1"/>
              </a:solidFill>
              <a:latin typeface="Aptos" panose="020B0004020202020204" pitchFamily="34" charset="0"/>
            </a:endParaRPr>
          </a:p>
          <a:p>
            <a:pPr lvl="1"/>
            <a:r>
              <a:rPr lang="en-US" sz="2400" dirty="0">
                <a:solidFill>
                  <a:schemeClr val="tx1"/>
                </a:solidFill>
                <a:latin typeface="Aptos" panose="020B0004020202020204" pitchFamily="34" charset="0"/>
              </a:rPr>
              <a:t>Sioux Douglas, Community Elder resigned but remains an active member in the Coalition.</a:t>
            </a:r>
          </a:p>
          <a:p>
            <a:pPr marL="274320" lvl="1" indent="0">
              <a:buNone/>
            </a:pPr>
            <a:endParaRPr lang="en-US" sz="2400" dirty="0">
              <a:solidFill>
                <a:schemeClr val="tx1"/>
              </a:solidFill>
              <a:latin typeface="Aptos" panose="020B0004020202020204" pitchFamily="34" charset="0"/>
            </a:endParaRPr>
          </a:p>
          <a:p>
            <a:pPr lvl="1"/>
            <a:r>
              <a:rPr lang="en-US" sz="2400" dirty="0">
                <a:solidFill>
                  <a:schemeClr val="tx1"/>
                </a:solidFill>
                <a:latin typeface="Aptos" panose="020B0004020202020204" pitchFamily="34" charset="0"/>
              </a:rPr>
              <a:t>Gloria Burns, Ketchikan Indian Community resigned.</a:t>
            </a:r>
          </a:p>
          <a:p>
            <a:pPr lvl="1"/>
            <a:endParaRPr lang="en-US" sz="2400" dirty="0">
              <a:solidFill>
                <a:schemeClr val="tx1"/>
              </a:solidFill>
              <a:latin typeface="Aptos" panose="020B0004020202020204" pitchFamily="34" charset="0"/>
            </a:endParaRPr>
          </a:p>
          <a:p>
            <a:pPr lvl="1"/>
            <a:r>
              <a:rPr lang="en-US" sz="2400" dirty="0">
                <a:solidFill>
                  <a:schemeClr val="tx1"/>
                </a:solidFill>
                <a:latin typeface="Aptos" panose="020B0004020202020204" pitchFamily="34" charset="0"/>
              </a:rPr>
              <a:t>Nikki Bass, COE Tides LLC resigned.</a:t>
            </a:r>
          </a:p>
          <a:p>
            <a:pPr marL="274320" lvl="1" indent="0">
              <a:buNone/>
            </a:pPr>
            <a:endParaRPr lang="en-US" sz="2400" dirty="0">
              <a:solidFill>
                <a:schemeClr val="tx1"/>
              </a:solidFill>
              <a:latin typeface="Aptos" panose="020B0004020202020204" pitchFamily="34" charset="0"/>
            </a:endParaRPr>
          </a:p>
          <a:p>
            <a:pPr lvl="1"/>
            <a:r>
              <a:rPr lang="en-US" sz="2400" dirty="0">
                <a:solidFill>
                  <a:schemeClr val="tx1"/>
                </a:solidFill>
                <a:latin typeface="Aptos" panose="020B0004020202020204" pitchFamily="34" charset="0"/>
              </a:rPr>
              <a:t>Joined Wayne Stevens, Community Member and Retired President of Alaska United Way.</a:t>
            </a:r>
          </a:p>
          <a:p>
            <a:pPr lvl="1"/>
            <a:endParaRPr lang="en-US" sz="2400" dirty="0">
              <a:solidFill>
                <a:schemeClr val="tx1"/>
              </a:solidFill>
              <a:latin typeface="Aptos" panose="020B0004020202020204" pitchFamily="34" charset="0"/>
            </a:endParaRPr>
          </a:p>
          <a:p>
            <a:pPr lvl="1"/>
            <a:r>
              <a:rPr lang="en-US" sz="2400" dirty="0">
                <a:solidFill>
                  <a:schemeClr val="tx1"/>
                </a:solidFill>
                <a:latin typeface="Aptos" panose="020B0004020202020204" pitchFamily="34" charset="0"/>
              </a:rPr>
              <a:t>Joined John Smith III, Community Member, Tlingit and Haida Elder’s Council</a:t>
            </a:r>
          </a:p>
          <a:p>
            <a:pPr lvl="1"/>
            <a:endParaRPr lang="en-US" sz="2400" dirty="0">
              <a:solidFill>
                <a:schemeClr val="tx1"/>
              </a:solidFill>
              <a:latin typeface="Aptos" panose="020B0004020202020204" pitchFamily="34" charset="0"/>
            </a:endParaRPr>
          </a:p>
          <a:p>
            <a:pPr marL="274320" lvl="1" indent="0">
              <a:buNone/>
            </a:pPr>
            <a:r>
              <a:rPr lang="en-US" sz="2400" dirty="0">
                <a:solidFill>
                  <a:schemeClr val="tx1"/>
                </a:solidFill>
                <a:latin typeface="Aptos" panose="020B0004020202020204" pitchFamily="34" charset="0"/>
              </a:rPr>
              <a:t>Three Steering Committee seats open</a:t>
            </a:r>
          </a:p>
          <a:p>
            <a:pPr lvl="1"/>
            <a:endParaRPr lang="en-US" sz="2400" dirty="0">
              <a:solidFill>
                <a:schemeClr val="tx1"/>
              </a:solidFill>
              <a:latin typeface="Aptos" panose="020B0004020202020204" pitchFamily="34" charset="0"/>
            </a:endParaRPr>
          </a:p>
          <a:p>
            <a:pPr marL="274320" lvl="1" indent="0">
              <a:buNone/>
            </a:pPr>
            <a:r>
              <a:rPr lang="en-US" sz="2400" b="1" dirty="0">
                <a:solidFill>
                  <a:schemeClr val="tx1"/>
                </a:solidFill>
                <a:latin typeface="Aptos" panose="020B0004020202020204" pitchFamily="34" charset="0"/>
              </a:rPr>
              <a:t>SREC Project Staff</a:t>
            </a:r>
          </a:p>
          <a:p>
            <a:pPr marL="274320" lvl="1" indent="0">
              <a:buNone/>
            </a:pPr>
            <a:endParaRPr lang="en-US" sz="2400" dirty="0">
              <a:solidFill>
                <a:schemeClr val="tx1"/>
              </a:solidFill>
              <a:latin typeface="Aptos" panose="020B0004020202020204" pitchFamily="34" charset="0"/>
            </a:endParaRPr>
          </a:p>
          <a:p>
            <a:pPr lvl="1"/>
            <a:r>
              <a:rPr lang="en-US" sz="2400" dirty="0">
                <a:solidFill>
                  <a:schemeClr val="tx1"/>
                </a:solidFill>
                <a:latin typeface="Aptos" panose="020B0004020202020204" pitchFamily="34" charset="0"/>
              </a:rPr>
              <a:t>Tess Rouse Resigned July 2025.</a:t>
            </a:r>
          </a:p>
          <a:p>
            <a:pPr marL="548640" lvl="2" indent="0">
              <a:buNone/>
            </a:pPr>
            <a:endParaRPr lang="en-US" sz="2200" dirty="0">
              <a:solidFill>
                <a:schemeClr val="tx1"/>
              </a:solidFill>
              <a:latin typeface="Aptos" panose="020B0004020202020204" pitchFamily="34" charset="0"/>
            </a:endParaRPr>
          </a:p>
        </p:txBody>
      </p:sp>
      <p:pic>
        <p:nvPicPr>
          <p:cNvPr id="2050" name="Picture 2" descr="9,600+ Organizational Change Management Stock Photos ...">
            <a:extLst>
              <a:ext uri="{FF2B5EF4-FFF2-40B4-BE49-F238E27FC236}">
                <a16:creationId xmlns:a16="http://schemas.microsoft.com/office/drawing/2014/main" id="{A14FF4BE-801C-DCB0-7159-4EBA3CCB6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192" r="2" b="2"/>
          <a:stretch/>
        </p:blipFill>
        <p:spPr bwMode="auto">
          <a:xfrm>
            <a:off x="6342927" y="669212"/>
            <a:ext cx="4741120" cy="4493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descr="A green and yellow logo&#10;&#10;Description automatically generated">
            <a:extLst>
              <a:ext uri="{FF2B5EF4-FFF2-40B4-BE49-F238E27FC236}">
                <a16:creationId xmlns:a16="http://schemas.microsoft.com/office/drawing/2014/main" id="{2431A2B2-06CD-540C-29B3-2B4095805535}"/>
              </a:ext>
            </a:extLst>
          </p:cNvPr>
          <p:cNvPicPr>
            <a:picLocks noChangeAspect="1"/>
          </p:cNvPicPr>
          <p:nvPr/>
        </p:nvPicPr>
        <p:blipFill>
          <a:blip r:embed="rId4"/>
          <a:stretch>
            <a:fillRect/>
          </a:stretch>
        </p:blipFill>
        <p:spPr>
          <a:xfrm>
            <a:off x="10828867" y="5849917"/>
            <a:ext cx="931335" cy="585299"/>
          </a:xfrm>
          <a:prstGeom prst="rect">
            <a:avLst/>
          </a:prstGeom>
        </p:spPr>
      </p:pic>
      <p:sp>
        <p:nvSpPr>
          <p:cNvPr id="3" name="TextBox 2">
            <a:extLst>
              <a:ext uri="{FF2B5EF4-FFF2-40B4-BE49-F238E27FC236}">
                <a16:creationId xmlns:a16="http://schemas.microsoft.com/office/drawing/2014/main" id="{4DCB5E00-97AB-8B9E-620F-DB2A7325A92F}"/>
              </a:ext>
            </a:extLst>
          </p:cNvPr>
          <p:cNvSpPr txBox="1"/>
          <p:nvPr/>
        </p:nvSpPr>
        <p:spPr>
          <a:xfrm>
            <a:off x="9709724" y="4321215"/>
            <a:ext cx="701965" cy="215444"/>
          </a:xfrm>
          <a:prstGeom prst="rect">
            <a:avLst/>
          </a:prstGeom>
          <a:noFill/>
        </p:spPr>
        <p:txBody>
          <a:bodyPr wrap="square" rtlCol="0">
            <a:spAutoFit/>
          </a:bodyPr>
          <a:lstStyle/>
          <a:p>
            <a:r>
              <a:rPr lang="en-US" sz="800" dirty="0"/>
              <a:t>Istock.com</a:t>
            </a:r>
          </a:p>
        </p:txBody>
      </p:sp>
    </p:spTree>
    <p:extLst>
      <p:ext uri="{BB962C8B-B14F-4D97-AF65-F5344CB8AC3E}">
        <p14:creationId xmlns:p14="http://schemas.microsoft.com/office/powerpoint/2010/main" val="2231024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6378-101D-5690-48E8-D46BC7453706}"/>
              </a:ext>
            </a:extLst>
          </p:cNvPr>
          <p:cNvSpPr>
            <a:spLocks noGrp="1"/>
          </p:cNvSpPr>
          <p:nvPr>
            <p:ph type="title"/>
          </p:nvPr>
        </p:nvSpPr>
        <p:spPr>
          <a:xfrm>
            <a:off x="578734" y="609600"/>
            <a:ext cx="10439786" cy="1356360"/>
          </a:xfrm>
        </p:spPr>
        <p:txBody>
          <a:bodyPr/>
          <a:lstStyle/>
          <a:p>
            <a:r>
              <a:rPr lang="en-US" dirty="0">
                <a:solidFill>
                  <a:schemeClr val="tx1"/>
                </a:solidFill>
              </a:rPr>
              <a:t>Research – What the Data says?</a:t>
            </a:r>
            <a:endParaRPr lang="en-US" dirty="0"/>
          </a:p>
        </p:txBody>
      </p:sp>
      <p:sp>
        <p:nvSpPr>
          <p:cNvPr id="3" name="Content Placeholder 2">
            <a:extLst>
              <a:ext uri="{FF2B5EF4-FFF2-40B4-BE49-F238E27FC236}">
                <a16:creationId xmlns:a16="http://schemas.microsoft.com/office/drawing/2014/main" id="{A28C5ACC-0D49-4676-E176-A3C0101B6977}"/>
              </a:ext>
            </a:extLst>
          </p:cNvPr>
          <p:cNvSpPr>
            <a:spLocks noGrp="1"/>
          </p:cNvSpPr>
          <p:nvPr>
            <p:ph idx="1"/>
          </p:nvPr>
        </p:nvSpPr>
        <p:spPr/>
        <p:txBody>
          <a:bodyPr/>
          <a:lstStyle/>
          <a:p>
            <a:pPr lvl="0" fontAlgn="base"/>
            <a:r>
              <a:rPr lang="en-US" sz="2400" dirty="0">
                <a:solidFill>
                  <a:schemeClr val="tx1"/>
                </a:solidFill>
                <a:latin typeface="Aptos" panose="020B0004020202020204" pitchFamily="34" charset="0"/>
              </a:rPr>
              <a:t>1406 individual meals are prepared through the Meals on Wheels program throughout the region weekly (CCS).</a:t>
            </a:r>
          </a:p>
          <a:p>
            <a:pPr lvl="1" fontAlgn="base"/>
            <a:r>
              <a:rPr lang="en-US" dirty="0">
                <a:solidFill>
                  <a:schemeClr val="tx1"/>
                </a:solidFill>
                <a:latin typeface="Aptos" panose="020B0004020202020204" pitchFamily="34" charset="0"/>
              </a:rPr>
              <a:t>4 individuals supported by Medicaid Home and Community Based Wavier Services are receiving home delivered meals</a:t>
            </a:r>
          </a:p>
          <a:p>
            <a:pPr marL="45720" indent="0" fontAlgn="base">
              <a:buNone/>
            </a:pPr>
            <a:endParaRPr lang="en-US" sz="2400" dirty="0">
              <a:solidFill>
                <a:schemeClr val="tx1"/>
              </a:solidFill>
              <a:latin typeface="Aptos" panose="020B0004020202020204" pitchFamily="34" charset="0"/>
            </a:endParaRPr>
          </a:p>
          <a:p>
            <a:pPr lvl="1" fontAlgn="base"/>
            <a:r>
              <a:rPr lang="en-US" dirty="0">
                <a:solidFill>
                  <a:schemeClr val="tx1"/>
                </a:solidFill>
                <a:latin typeface="Aptos" panose="020B0004020202020204" pitchFamily="34" charset="0"/>
              </a:rPr>
              <a:t>2 individuals supported by Medicaid Home and Community Based Wavier Services are receiving congregate meals through Medicaid Home and Community Wavier Services.</a:t>
            </a:r>
          </a:p>
          <a:p>
            <a:pPr marL="45720" indent="0">
              <a:buNone/>
            </a:pPr>
            <a:endParaRPr lang="en-US" dirty="0"/>
          </a:p>
        </p:txBody>
      </p:sp>
    </p:spTree>
    <p:extLst>
      <p:ext uri="{BB962C8B-B14F-4D97-AF65-F5344CB8AC3E}">
        <p14:creationId xmlns:p14="http://schemas.microsoft.com/office/powerpoint/2010/main" val="1369529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E1DAD-8F63-0862-FC86-2388A0F03609}"/>
              </a:ext>
            </a:extLst>
          </p:cNvPr>
          <p:cNvSpPr>
            <a:spLocks noGrp="1"/>
          </p:cNvSpPr>
          <p:nvPr>
            <p:ph type="title"/>
          </p:nvPr>
        </p:nvSpPr>
        <p:spPr>
          <a:xfrm>
            <a:off x="555585" y="609600"/>
            <a:ext cx="10462935" cy="1356360"/>
          </a:xfrm>
        </p:spPr>
        <p:txBody>
          <a:bodyPr/>
          <a:lstStyle/>
          <a:p>
            <a:r>
              <a:rPr lang="en-US" dirty="0">
                <a:solidFill>
                  <a:schemeClr val="tx1"/>
                </a:solidFill>
              </a:rPr>
              <a:t>Research – What the Data says?</a:t>
            </a:r>
            <a:endParaRPr lang="en-US" dirty="0"/>
          </a:p>
        </p:txBody>
      </p:sp>
      <p:sp>
        <p:nvSpPr>
          <p:cNvPr id="3" name="Content Placeholder 2">
            <a:extLst>
              <a:ext uri="{FF2B5EF4-FFF2-40B4-BE49-F238E27FC236}">
                <a16:creationId xmlns:a16="http://schemas.microsoft.com/office/drawing/2014/main" id="{747AECE0-9D87-933C-637C-0655FAFBD9A3}"/>
              </a:ext>
            </a:extLst>
          </p:cNvPr>
          <p:cNvSpPr>
            <a:spLocks noGrp="1"/>
          </p:cNvSpPr>
          <p:nvPr>
            <p:ph idx="1"/>
          </p:nvPr>
        </p:nvSpPr>
        <p:spPr>
          <a:xfrm>
            <a:off x="636608" y="2057400"/>
            <a:ext cx="10379263" cy="4038600"/>
          </a:xfrm>
        </p:spPr>
        <p:txBody>
          <a:bodyPr>
            <a:normAutofit fontScale="92500" lnSpcReduction="10000"/>
          </a:bodyPr>
          <a:lstStyle/>
          <a:p>
            <a:pPr lvl="0" fontAlgn="base"/>
            <a:r>
              <a:rPr lang="en-US" sz="2400" b="1" dirty="0">
                <a:solidFill>
                  <a:schemeClr val="tx1"/>
                </a:solidFill>
                <a:latin typeface="Aptos" panose="020B0004020202020204" pitchFamily="34" charset="0"/>
              </a:rPr>
              <a:t>United Way 211</a:t>
            </a:r>
            <a:r>
              <a:rPr lang="en-US" sz="2400" dirty="0">
                <a:solidFill>
                  <a:schemeClr val="tx1"/>
                </a:solidFill>
                <a:latin typeface="Aptos" panose="020B0004020202020204" pitchFamily="34" charset="0"/>
              </a:rPr>
              <a:t> reports for FY2024 for Southeast Alaska</a:t>
            </a:r>
          </a:p>
          <a:p>
            <a:pPr lvl="1" fontAlgn="base"/>
            <a:r>
              <a:rPr lang="en-US" dirty="0">
                <a:solidFill>
                  <a:schemeClr val="tx1"/>
                </a:solidFill>
                <a:latin typeface="Aptos" panose="020B0004020202020204" pitchFamily="34" charset="0"/>
              </a:rPr>
              <a:t>385 Calls seeking information for: Food/meals, Legal consumer and Public Safety Services, and housing.</a:t>
            </a:r>
          </a:p>
          <a:p>
            <a:pPr marL="45720" indent="0" fontAlgn="base">
              <a:buNone/>
            </a:pPr>
            <a:endParaRPr lang="en-US" sz="2400" dirty="0">
              <a:solidFill>
                <a:schemeClr val="tx1"/>
              </a:solidFill>
              <a:latin typeface="Aptos" panose="020B0004020202020204" pitchFamily="34" charset="0"/>
            </a:endParaRPr>
          </a:p>
          <a:p>
            <a:pPr lvl="1" fontAlgn="base"/>
            <a:r>
              <a:rPr lang="en-US" dirty="0">
                <a:solidFill>
                  <a:schemeClr val="tx1"/>
                </a:solidFill>
                <a:latin typeface="Aptos" panose="020B0004020202020204" pitchFamily="34" charset="0"/>
              </a:rPr>
              <a:t>486 referrals with unmet needs for food pantries, summer food programs, and formula/baby food.</a:t>
            </a:r>
          </a:p>
          <a:p>
            <a:pPr marL="45720" indent="0" fontAlgn="base">
              <a:buNone/>
            </a:pPr>
            <a:r>
              <a:rPr lang="en-US" sz="2400" dirty="0">
                <a:solidFill>
                  <a:schemeClr val="tx1"/>
                </a:solidFill>
                <a:latin typeface="Aptos" panose="020B0004020202020204" pitchFamily="34" charset="0"/>
              </a:rPr>
              <a:t> </a:t>
            </a:r>
          </a:p>
          <a:p>
            <a:pPr lvl="0" fontAlgn="base"/>
            <a:r>
              <a:rPr lang="en-US" sz="2400" b="1" dirty="0">
                <a:solidFill>
                  <a:schemeClr val="tx1"/>
                </a:solidFill>
                <a:latin typeface="Aptos" panose="020B0004020202020204" pitchFamily="34" charset="0"/>
              </a:rPr>
              <a:t>Southeast Alaska Elder Advisory Committee: Alaska Native Successful Aging Study (2024)</a:t>
            </a:r>
            <a:endParaRPr lang="en-US" sz="2400" dirty="0">
              <a:solidFill>
                <a:schemeClr val="tx1"/>
              </a:solidFill>
              <a:latin typeface="Aptos" panose="020B0004020202020204" pitchFamily="34" charset="0"/>
            </a:endParaRPr>
          </a:p>
          <a:p>
            <a:pPr lvl="1" fontAlgn="base"/>
            <a:r>
              <a:rPr lang="en-US" dirty="0">
                <a:solidFill>
                  <a:schemeClr val="tx1"/>
                </a:solidFill>
                <a:latin typeface="Aptos" panose="020B0004020202020204" pitchFamily="34" charset="0"/>
              </a:rPr>
              <a:t>Reasons Elders Leave their communities:</a:t>
            </a:r>
          </a:p>
          <a:p>
            <a:pPr lvl="2" fontAlgn="base"/>
            <a:r>
              <a:rPr lang="en-US" dirty="0">
                <a:solidFill>
                  <a:schemeClr val="tx1"/>
                </a:solidFill>
                <a:latin typeface="Aptos" panose="020B0004020202020204" pitchFamily="34" charset="0"/>
              </a:rPr>
              <a:t>Accessing specialized medical care</a:t>
            </a:r>
          </a:p>
          <a:p>
            <a:pPr lvl="2" fontAlgn="base"/>
            <a:r>
              <a:rPr lang="en-US" dirty="0">
                <a:solidFill>
                  <a:schemeClr val="tx1"/>
                </a:solidFill>
                <a:latin typeface="Aptos" panose="020B0004020202020204" pitchFamily="34" charset="0"/>
              </a:rPr>
              <a:t>Lack of economy for adult children to return to the village community</a:t>
            </a:r>
          </a:p>
          <a:p>
            <a:endParaRPr lang="en-US" dirty="0"/>
          </a:p>
        </p:txBody>
      </p:sp>
    </p:spTree>
    <p:extLst>
      <p:ext uri="{BB962C8B-B14F-4D97-AF65-F5344CB8AC3E}">
        <p14:creationId xmlns:p14="http://schemas.microsoft.com/office/powerpoint/2010/main" val="199934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a:extLst>
            <a:ext uri="{FF2B5EF4-FFF2-40B4-BE49-F238E27FC236}">
              <a16:creationId xmlns:a16="http://schemas.microsoft.com/office/drawing/2014/main" id="{EAC27C1A-C905-5888-2AC2-89370F0D5123}"/>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0AAEA9D-94C2-C28D-A81B-4A0C162C26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CC5A9A0-65B5-B562-05B1-AA3CCDB22FCC}"/>
              </a:ext>
            </a:extLst>
          </p:cNvPr>
          <p:cNvSpPr>
            <a:spLocks noGrp="1"/>
          </p:cNvSpPr>
          <p:nvPr>
            <p:ph type="ctrTitle"/>
          </p:nvPr>
        </p:nvSpPr>
        <p:spPr>
          <a:xfrm>
            <a:off x="1109980" y="4208424"/>
            <a:ext cx="9966960" cy="1325880"/>
          </a:xfrm>
        </p:spPr>
        <p:txBody>
          <a:bodyPr>
            <a:normAutofit/>
          </a:bodyPr>
          <a:lstStyle/>
          <a:p>
            <a:r>
              <a:rPr lang="en-US" sz="4400" b="1" dirty="0">
                <a:effectLst/>
                <a:latin typeface="Aptos" panose="020B0004020202020204" pitchFamily="34" charset="0"/>
                <a:ea typeface="Times New Roman" panose="02020603050405020304" pitchFamily="18" charset="0"/>
              </a:rPr>
              <a:t>Project Changes </a:t>
            </a:r>
            <a:br>
              <a:rPr lang="en-US" sz="4600" dirty="0">
                <a:effectLst/>
                <a:latin typeface="Calibri" panose="020F0502020204030204" pitchFamily="34" charset="0"/>
                <a:ea typeface="Aptos" panose="020B0004020202020204" pitchFamily="34" charset="0"/>
              </a:rPr>
            </a:br>
            <a:endParaRPr lang="en-US" sz="4600" dirty="0"/>
          </a:p>
        </p:txBody>
      </p:sp>
      <p:sp>
        <p:nvSpPr>
          <p:cNvPr id="11" name="Rectangle 10">
            <a:extLst>
              <a:ext uri="{FF2B5EF4-FFF2-40B4-BE49-F238E27FC236}">
                <a16:creationId xmlns:a16="http://schemas.microsoft.com/office/drawing/2014/main" id="{C8A8429F-CCB6-F7AF-5087-82CA76C656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3" name="Picture 2" descr="A close-up of a logo&#10;&#10;Description automatically generated">
            <a:extLst>
              <a:ext uri="{FF2B5EF4-FFF2-40B4-BE49-F238E27FC236}">
                <a16:creationId xmlns:a16="http://schemas.microsoft.com/office/drawing/2014/main" id="{A7B6A14A-236E-FF5B-C676-F89B0BE92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587" y="728472"/>
            <a:ext cx="8409205" cy="3027316"/>
          </a:xfrm>
          <a:prstGeom prst="rect">
            <a:avLst/>
          </a:prstGeom>
        </p:spPr>
      </p:pic>
      <p:pic>
        <p:nvPicPr>
          <p:cNvPr id="2" name="Picture 1" descr="A green and yellow logo&#10;&#10;Description automatically generated">
            <a:extLst>
              <a:ext uri="{FF2B5EF4-FFF2-40B4-BE49-F238E27FC236}">
                <a16:creationId xmlns:a16="http://schemas.microsoft.com/office/drawing/2014/main" id="{4A02133F-7269-0068-001D-F79A43246A36}"/>
              </a:ext>
            </a:extLst>
          </p:cNvPr>
          <p:cNvPicPr>
            <a:picLocks noChangeAspect="1"/>
          </p:cNvPicPr>
          <p:nvPr/>
        </p:nvPicPr>
        <p:blipFill>
          <a:blip r:embed="rId3"/>
          <a:stretch>
            <a:fillRect/>
          </a:stretch>
        </p:blipFill>
        <p:spPr>
          <a:xfrm>
            <a:off x="10828867" y="5849917"/>
            <a:ext cx="931335" cy="585299"/>
          </a:xfrm>
          <a:prstGeom prst="rect">
            <a:avLst/>
          </a:prstGeom>
        </p:spPr>
      </p:pic>
    </p:spTree>
    <p:extLst>
      <p:ext uri="{BB962C8B-B14F-4D97-AF65-F5344CB8AC3E}">
        <p14:creationId xmlns:p14="http://schemas.microsoft.com/office/powerpoint/2010/main" val="3998291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56FCF-E70D-E595-0BFB-9923F7A3380F}"/>
              </a:ext>
            </a:extLst>
          </p:cNvPr>
          <p:cNvSpPr>
            <a:spLocks noGrp="1"/>
          </p:cNvSpPr>
          <p:nvPr>
            <p:ph type="title"/>
          </p:nvPr>
        </p:nvSpPr>
        <p:spPr>
          <a:xfrm>
            <a:off x="309623" y="202248"/>
            <a:ext cx="9875520" cy="958394"/>
          </a:xfrm>
        </p:spPr>
        <p:txBody>
          <a:bodyPr/>
          <a:lstStyle/>
          <a:p>
            <a:r>
              <a:rPr lang="en-US" b="1" dirty="0">
                <a:solidFill>
                  <a:schemeClr val="tx1"/>
                </a:solidFill>
              </a:rPr>
              <a:t>Rate Review to Business Vitality Study</a:t>
            </a:r>
          </a:p>
        </p:txBody>
      </p:sp>
      <p:pic>
        <p:nvPicPr>
          <p:cNvPr id="5" name="Content Placeholder 4" descr="A green and yellow logo&#10;&#10;Description automatically generated">
            <a:extLst>
              <a:ext uri="{FF2B5EF4-FFF2-40B4-BE49-F238E27FC236}">
                <a16:creationId xmlns:a16="http://schemas.microsoft.com/office/drawing/2014/main" id="{273C71FA-9003-A9D7-88F7-4E038CBBC098}"/>
              </a:ext>
            </a:extLst>
          </p:cNvPr>
          <p:cNvPicPr>
            <a:picLocks noGrp="1" noChangeAspect="1"/>
          </p:cNvPicPr>
          <p:nvPr>
            <p:ph sz="half" idx="2"/>
          </p:nvPr>
        </p:nvPicPr>
        <p:blipFill>
          <a:blip r:embed="rId3"/>
          <a:stretch>
            <a:fillRect/>
          </a:stretch>
        </p:blipFill>
        <p:spPr>
          <a:xfrm>
            <a:off x="10914926" y="503692"/>
            <a:ext cx="720545" cy="484496"/>
          </a:xfrm>
          <a:prstGeom prst="rect">
            <a:avLst/>
          </a:prstGeom>
        </p:spPr>
      </p:pic>
      <p:sp>
        <p:nvSpPr>
          <p:cNvPr id="6" name="TextBox 5">
            <a:extLst>
              <a:ext uri="{FF2B5EF4-FFF2-40B4-BE49-F238E27FC236}">
                <a16:creationId xmlns:a16="http://schemas.microsoft.com/office/drawing/2014/main" id="{E87CE1C0-D580-B514-0E09-B62CAA14E20D}"/>
              </a:ext>
            </a:extLst>
          </p:cNvPr>
          <p:cNvSpPr txBox="1"/>
          <p:nvPr/>
        </p:nvSpPr>
        <p:spPr>
          <a:xfrm>
            <a:off x="4203066" y="3159888"/>
            <a:ext cx="7002684" cy="3477875"/>
          </a:xfrm>
          <a:prstGeom prst="rect">
            <a:avLst/>
          </a:prstGeom>
          <a:noFill/>
        </p:spPr>
        <p:txBody>
          <a:bodyPr wrap="square" rtlCol="0">
            <a:spAutoFit/>
          </a:bodyPr>
          <a:lstStyle/>
          <a:p>
            <a:r>
              <a:rPr lang="en-US" sz="2000" dirty="0">
                <a:latin typeface="Aptos" panose="020B0004020202020204" pitchFamily="34" charset="0"/>
              </a:rPr>
              <a:t>Study to review recent State of Alaska Medicaid rate review submissions plus additional financial records for comparison and determination of vitality of businesses long term.</a:t>
            </a:r>
          </a:p>
          <a:p>
            <a:endParaRPr lang="en-US" sz="2000" dirty="0">
              <a:latin typeface="Aptos" panose="020B0004020202020204" pitchFamily="34" charset="0"/>
            </a:endParaRPr>
          </a:p>
          <a:p>
            <a:r>
              <a:rPr lang="en-US" sz="2000" b="1" dirty="0">
                <a:latin typeface="Aptos" panose="020B0004020202020204" pitchFamily="34" charset="0"/>
              </a:rPr>
              <a:t>Projected outcome: </a:t>
            </a:r>
            <a:r>
              <a:rPr lang="en-US" sz="2000" dirty="0">
                <a:latin typeface="Aptos" panose="020B0004020202020204" pitchFamily="34" charset="0"/>
              </a:rPr>
              <a:t>To learn the financial stability needs of regional agencies to determine how best to advocate for additional financial supports.  Such as finding long-term subsides for benefit packages or workforce develop skills.</a:t>
            </a:r>
          </a:p>
          <a:p>
            <a:endParaRPr lang="en-US" sz="2000" dirty="0">
              <a:latin typeface="Aptos" panose="020B0004020202020204" pitchFamily="34" charset="0"/>
            </a:endParaRPr>
          </a:p>
          <a:p>
            <a:r>
              <a:rPr lang="en-US" sz="2000" b="1" dirty="0">
                <a:latin typeface="Aptos" panose="020B0004020202020204" pitchFamily="34" charset="0"/>
              </a:rPr>
              <a:t>Status: </a:t>
            </a:r>
            <a:r>
              <a:rPr lang="en-US" sz="2000" dirty="0">
                <a:latin typeface="Aptos" panose="020B0004020202020204" pitchFamily="34" charset="0"/>
              </a:rPr>
              <a:t>Inquiry of agencies.  Contract created.</a:t>
            </a:r>
          </a:p>
          <a:p>
            <a:endParaRPr lang="en-US" sz="2000" dirty="0">
              <a:latin typeface="Aptos" panose="020B0004020202020204" pitchFamily="34" charset="0"/>
            </a:endParaRPr>
          </a:p>
        </p:txBody>
      </p:sp>
      <p:sp>
        <p:nvSpPr>
          <p:cNvPr id="7" name="TextBox 6">
            <a:extLst>
              <a:ext uri="{FF2B5EF4-FFF2-40B4-BE49-F238E27FC236}">
                <a16:creationId xmlns:a16="http://schemas.microsoft.com/office/drawing/2014/main" id="{EE621331-09FC-79C5-4D47-82DA8442156F}"/>
              </a:ext>
            </a:extLst>
          </p:cNvPr>
          <p:cNvSpPr txBox="1"/>
          <p:nvPr/>
        </p:nvSpPr>
        <p:spPr>
          <a:xfrm>
            <a:off x="775504" y="1421601"/>
            <a:ext cx="10837762" cy="1200329"/>
          </a:xfrm>
          <a:prstGeom prst="rect">
            <a:avLst/>
          </a:prstGeom>
          <a:noFill/>
        </p:spPr>
        <p:txBody>
          <a:bodyPr wrap="square">
            <a:spAutoFit/>
          </a:bodyPr>
          <a:lstStyle/>
          <a:p>
            <a:r>
              <a:rPr lang="en-US" sz="1800" b="1" dirty="0">
                <a:latin typeface="Aptos"/>
              </a:rPr>
              <a:t>Rate Review: </a:t>
            </a:r>
            <a:r>
              <a:rPr lang="en-US" sz="1800" dirty="0">
                <a:latin typeface="Aptos"/>
              </a:rPr>
              <a:t>SREC members have met several times with Sandra Heffern, regarding conducting a private Medicaid rate review to determine the feasibility of providers to offer Personal Care Services especially </a:t>
            </a:r>
            <a:r>
              <a:rPr lang="en-US" dirty="0">
                <a:latin typeface="Aptos"/>
              </a:rPr>
              <a:t>for business development</a:t>
            </a:r>
            <a:r>
              <a:rPr lang="en-US" sz="1800" dirty="0">
                <a:latin typeface="Aptos"/>
              </a:rPr>
              <a:t>. Some agencies involved are conducting a </a:t>
            </a:r>
            <a:r>
              <a:rPr lang="en-US" dirty="0">
                <a:latin typeface="Aptos"/>
              </a:rPr>
              <a:t>concurrent</a:t>
            </a:r>
            <a:r>
              <a:rPr lang="en-US" sz="1800" dirty="0">
                <a:latin typeface="Aptos"/>
              </a:rPr>
              <a:t> SOA rate review of total services resulting in their lack of time to engage in a secondary review.  </a:t>
            </a:r>
          </a:p>
        </p:txBody>
      </p:sp>
      <p:pic>
        <p:nvPicPr>
          <p:cNvPr id="8" name="Picture 7" descr="Business people shaking hands">
            <a:extLst>
              <a:ext uri="{FF2B5EF4-FFF2-40B4-BE49-F238E27FC236}">
                <a16:creationId xmlns:a16="http://schemas.microsoft.com/office/drawing/2014/main" id="{A1AE7483-2474-8F6F-C4E0-33396EAB9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03497" y="3526203"/>
            <a:ext cx="2861801" cy="1910196"/>
          </a:xfrm>
          <a:prstGeom prst="rect">
            <a:avLst/>
          </a:prstGeom>
          <a:ln>
            <a:solidFill>
              <a:schemeClr val="tx1"/>
            </a:solidFill>
          </a:ln>
        </p:spPr>
      </p:pic>
    </p:spTree>
    <p:extLst>
      <p:ext uri="{BB962C8B-B14F-4D97-AF65-F5344CB8AC3E}">
        <p14:creationId xmlns:p14="http://schemas.microsoft.com/office/powerpoint/2010/main" val="3335395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7D88-0706-1742-01B1-EE7C000B0AF0}"/>
              </a:ext>
            </a:extLst>
          </p:cNvPr>
          <p:cNvSpPr>
            <a:spLocks noGrp="1"/>
          </p:cNvSpPr>
          <p:nvPr>
            <p:ph type="title"/>
          </p:nvPr>
        </p:nvSpPr>
        <p:spPr>
          <a:xfrm>
            <a:off x="451412" y="264572"/>
            <a:ext cx="9620051" cy="1016187"/>
          </a:xfrm>
        </p:spPr>
        <p:txBody>
          <a:bodyPr/>
          <a:lstStyle/>
          <a:p>
            <a:r>
              <a:rPr lang="en-US" b="1" dirty="0">
                <a:solidFill>
                  <a:schemeClr val="tx1"/>
                </a:solidFill>
                <a:latin typeface="Aptos" panose="020B0004020202020204" pitchFamily="34" charset="0"/>
              </a:rPr>
              <a:t>Project Changes</a:t>
            </a:r>
            <a:endParaRPr lang="en-US" dirty="0">
              <a:latin typeface="Aptos" panose="020B0004020202020204" pitchFamily="34" charset="0"/>
            </a:endParaRPr>
          </a:p>
        </p:txBody>
      </p:sp>
      <p:sp>
        <p:nvSpPr>
          <p:cNvPr id="3" name="Text Placeholder 2">
            <a:extLst>
              <a:ext uri="{FF2B5EF4-FFF2-40B4-BE49-F238E27FC236}">
                <a16:creationId xmlns:a16="http://schemas.microsoft.com/office/drawing/2014/main" id="{ECBE60FF-1DC0-48BC-3AFD-751460FA3B6A}"/>
              </a:ext>
            </a:extLst>
          </p:cNvPr>
          <p:cNvSpPr>
            <a:spLocks noGrp="1"/>
          </p:cNvSpPr>
          <p:nvPr>
            <p:ph type="body" idx="1"/>
          </p:nvPr>
        </p:nvSpPr>
        <p:spPr>
          <a:xfrm>
            <a:off x="433988" y="1341621"/>
            <a:ext cx="1860754" cy="621879"/>
          </a:xfrm>
        </p:spPr>
        <p:txBody>
          <a:bodyPr>
            <a:normAutofit fontScale="92500" lnSpcReduction="20000"/>
          </a:bodyPr>
          <a:lstStyle/>
          <a:p>
            <a:r>
              <a:rPr lang="en-US" sz="2600" dirty="0">
                <a:solidFill>
                  <a:schemeClr val="tx1"/>
                </a:solidFill>
                <a:latin typeface="Aptos" panose="020B0004020202020204" pitchFamily="34" charset="0"/>
              </a:rPr>
              <a:t>December</a:t>
            </a:r>
            <a:r>
              <a:rPr lang="en-US" sz="2600" dirty="0">
                <a:latin typeface="Aptos" panose="020B0004020202020204" pitchFamily="34" charset="0"/>
              </a:rPr>
              <a:t> </a:t>
            </a:r>
            <a:r>
              <a:rPr lang="en-US" sz="2600" dirty="0">
                <a:solidFill>
                  <a:schemeClr val="tx1"/>
                </a:solidFill>
                <a:latin typeface="Aptos" panose="020B0004020202020204" pitchFamily="34" charset="0"/>
              </a:rPr>
              <a:t>2023</a:t>
            </a:r>
          </a:p>
          <a:p>
            <a:endParaRPr lang="en-US" dirty="0"/>
          </a:p>
        </p:txBody>
      </p:sp>
      <p:sp>
        <p:nvSpPr>
          <p:cNvPr id="4" name="Content Placeholder 3">
            <a:extLst>
              <a:ext uri="{FF2B5EF4-FFF2-40B4-BE49-F238E27FC236}">
                <a16:creationId xmlns:a16="http://schemas.microsoft.com/office/drawing/2014/main" id="{B1427C9C-4183-6F2C-62B9-A39B940F4F60}"/>
              </a:ext>
            </a:extLst>
          </p:cNvPr>
          <p:cNvSpPr>
            <a:spLocks noGrp="1"/>
          </p:cNvSpPr>
          <p:nvPr>
            <p:ph sz="half" idx="2"/>
          </p:nvPr>
        </p:nvSpPr>
        <p:spPr>
          <a:xfrm>
            <a:off x="278367" y="2188818"/>
            <a:ext cx="1665949" cy="1177316"/>
          </a:xfrm>
        </p:spPr>
        <p:txBody>
          <a:bodyPr vert="horz" lIns="91440" tIns="45720" rIns="91440" bIns="45720" rtlCol="0" anchor="t">
            <a:normAutofit/>
          </a:bodyPr>
          <a:lstStyle/>
          <a:p>
            <a:pPr marL="45720" indent="0">
              <a:buNone/>
            </a:pPr>
            <a:r>
              <a:rPr lang="en-US" sz="1800" dirty="0">
                <a:solidFill>
                  <a:schemeClr val="tx1"/>
                </a:solidFill>
                <a:latin typeface="Aptos"/>
              </a:rPr>
              <a:t>Regional Eldercare Summit</a:t>
            </a:r>
            <a:endParaRPr lang="en-US" sz="1800" dirty="0">
              <a:solidFill>
                <a:schemeClr val="tx1"/>
              </a:solidFill>
              <a:latin typeface="Aptos" panose="020B0004020202020204" pitchFamily="34" charset="0"/>
            </a:endParaRPr>
          </a:p>
          <a:p>
            <a:pPr marL="45720" indent="0">
              <a:buNone/>
            </a:pPr>
            <a:endParaRPr lang="en-US" sz="1200" dirty="0">
              <a:solidFill>
                <a:schemeClr val="tx1"/>
              </a:solidFill>
              <a:latin typeface="Aptos" panose="020B0004020202020204" pitchFamily="34" charset="0"/>
            </a:endParaRPr>
          </a:p>
          <a:p>
            <a:pPr marL="45720" indent="0">
              <a:buNone/>
            </a:pPr>
            <a:endParaRPr lang="en-US" dirty="0">
              <a:solidFill>
                <a:schemeClr val="tx1"/>
              </a:solidFill>
            </a:endParaRPr>
          </a:p>
        </p:txBody>
      </p:sp>
      <p:pic>
        <p:nvPicPr>
          <p:cNvPr id="7" name="Picture 6" descr="A green and yellow logo&#10;&#10;Description automatically generated">
            <a:extLst>
              <a:ext uri="{FF2B5EF4-FFF2-40B4-BE49-F238E27FC236}">
                <a16:creationId xmlns:a16="http://schemas.microsoft.com/office/drawing/2014/main" id="{218211B7-99AB-C0F0-A329-639D5C47254B}"/>
              </a:ext>
            </a:extLst>
          </p:cNvPr>
          <p:cNvPicPr>
            <a:picLocks noChangeAspect="1"/>
          </p:cNvPicPr>
          <p:nvPr/>
        </p:nvPicPr>
        <p:blipFill>
          <a:blip r:embed="rId3"/>
          <a:stretch>
            <a:fillRect/>
          </a:stretch>
        </p:blipFill>
        <p:spPr>
          <a:xfrm>
            <a:off x="10690527" y="399186"/>
            <a:ext cx="931335" cy="585299"/>
          </a:xfrm>
          <a:prstGeom prst="rect">
            <a:avLst/>
          </a:prstGeom>
        </p:spPr>
      </p:pic>
      <p:sp>
        <p:nvSpPr>
          <p:cNvPr id="8" name="TextBox 7">
            <a:extLst>
              <a:ext uri="{FF2B5EF4-FFF2-40B4-BE49-F238E27FC236}">
                <a16:creationId xmlns:a16="http://schemas.microsoft.com/office/drawing/2014/main" id="{645537C6-9560-69A4-751D-7CDCB6BBDE3D}"/>
              </a:ext>
            </a:extLst>
          </p:cNvPr>
          <p:cNvSpPr txBox="1"/>
          <p:nvPr/>
        </p:nvSpPr>
        <p:spPr>
          <a:xfrm>
            <a:off x="2532786" y="1215740"/>
            <a:ext cx="1860755" cy="830997"/>
          </a:xfrm>
          <a:prstGeom prst="rect">
            <a:avLst/>
          </a:prstGeom>
          <a:noFill/>
        </p:spPr>
        <p:txBody>
          <a:bodyPr wrap="square" rtlCol="0">
            <a:spAutoFit/>
          </a:bodyPr>
          <a:lstStyle/>
          <a:p>
            <a:r>
              <a:rPr lang="en-US" sz="2400" b="1" dirty="0">
                <a:latin typeface="Aptos" panose="020B0004020202020204" pitchFamily="34" charset="0"/>
              </a:rPr>
              <a:t>November</a:t>
            </a:r>
            <a:r>
              <a:rPr lang="en-US" sz="2400" dirty="0">
                <a:latin typeface="Aptos" panose="020B0004020202020204" pitchFamily="34" charset="0"/>
              </a:rPr>
              <a:t> </a:t>
            </a:r>
            <a:r>
              <a:rPr lang="en-US" sz="2400" b="1" dirty="0">
                <a:latin typeface="Aptos" panose="020B0004020202020204" pitchFamily="34" charset="0"/>
              </a:rPr>
              <a:t>2024</a:t>
            </a:r>
          </a:p>
        </p:txBody>
      </p:sp>
      <p:sp>
        <p:nvSpPr>
          <p:cNvPr id="9" name="TextBox 8">
            <a:extLst>
              <a:ext uri="{FF2B5EF4-FFF2-40B4-BE49-F238E27FC236}">
                <a16:creationId xmlns:a16="http://schemas.microsoft.com/office/drawing/2014/main" id="{272E728C-DB0F-D710-4ADA-F71E6AD97E10}"/>
              </a:ext>
            </a:extLst>
          </p:cNvPr>
          <p:cNvSpPr txBox="1"/>
          <p:nvPr/>
        </p:nvSpPr>
        <p:spPr>
          <a:xfrm>
            <a:off x="2054926" y="2138272"/>
            <a:ext cx="3457221" cy="2031325"/>
          </a:xfrm>
          <a:prstGeom prst="rect">
            <a:avLst/>
          </a:prstGeom>
          <a:noFill/>
        </p:spPr>
        <p:txBody>
          <a:bodyPr wrap="square" rtlCol="0">
            <a:spAutoFit/>
          </a:bodyPr>
          <a:lstStyle/>
          <a:p>
            <a:r>
              <a:rPr lang="en-US" dirty="0">
                <a:latin typeface="Aptos" panose="020B0004020202020204" pitchFamily="34" charset="0"/>
              </a:rPr>
              <a:t>Developing plan for a resource fair in Sitka, Spring  2025 and Ketchikan, Fall 2025. Respondents have requested a second Summit event to occur, possibility 2026. </a:t>
            </a:r>
          </a:p>
          <a:p>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03491C91-7444-C00F-7560-2D4D8BB0AF67}"/>
              </a:ext>
            </a:extLst>
          </p:cNvPr>
          <p:cNvSpPr txBox="1"/>
          <p:nvPr/>
        </p:nvSpPr>
        <p:spPr>
          <a:xfrm>
            <a:off x="5640003" y="1190895"/>
            <a:ext cx="2361133" cy="461665"/>
          </a:xfrm>
          <a:prstGeom prst="rect">
            <a:avLst/>
          </a:prstGeom>
          <a:noFill/>
        </p:spPr>
        <p:txBody>
          <a:bodyPr wrap="square" rtlCol="0">
            <a:spAutoFit/>
          </a:bodyPr>
          <a:lstStyle/>
          <a:p>
            <a:r>
              <a:rPr lang="en-US" sz="2400" b="1" dirty="0">
                <a:latin typeface="Aptos" panose="020B0004020202020204" pitchFamily="34" charset="0"/>
              </a:rPr>
              <a:t>July 2025</a:t>
            </a:r>
          </a:p>
        </p:txBody>
      </p:sp>
      <p:sp>
        <p:nvSpPr>
          <p:cNvPr id="10" name="TextBox 9">
            <a:extLst>
              <a:ext uri="{FF2B5EF4-FFF2-40B4-BE49-F238E27FC236}">
                <a16:creationId xmlns:a16="http://schemas.microsoft.com/office/drawing/2014/main" id="{3B84B192-E092-5975-50E6-CCDD483B99C1}"/>
              </a:ext>
            </a:extLst>
          </p:cNvPr>
          <p:cNvSpPr txBox="1"/>
          <p:nvPr/>
        </p:nvSpPr>
        <p:spPr>
          <a:xfrm>
            <a:off x="5640003" y="2095796"/>
            <a:ext cx="4927683" cy="1200329"/>
          </a:xfrm>
          <a:prstGeom prst="rect">
            <a:avLst/>
          </a:prstGeom>
          <a:noFill/>
        </p:spPr>
        <p:txBody>
          <a:bodyPr wrap="square" rtlCol="0">
            <a:spAutoFit/>
          </a:bodyPr>
          <a:lstStyle/>
          <a:p>
            <a:r>
              <a:rPr lang="en-US" dirty="0">
                <a:latin typeface="Aptos" panose="020B0004020202020204" pitchFamily="34" charset="0"/>
              </a:rPr>
              <a:t>Developing a plan for Ketchikan Resource Fair September 12, 2025, and Summit to occur in 2026 themed around  Aging-in-place and the resources needed to do so.</a:t>
            </a:r>
          </a:p>
        </p:txBody>
      </p:sp>
      <p:sp>
        <p:nvSpPr>
          <p:cNvPr id="11" name="TextBox 10">
            <a:extLst>
              <a:ext uri="{FF2B5EF4-FFF2-40B4-BE49-F238E27FC236}">
                <a16:creationId xmlns:a16="http://schemas.microsoft.com/office/drawing/2014/main" id="{2E63B3B0-5BD6-6B92-ACFD-769B08F67C2B}"/>
              </a:ext>
            </a:extLst>
          </p:cNvPr>
          <p:cNvSpPr txBox="1"/>
          <p:nvPr/>
        </p:nvSpPr>
        <p:spPr>
          <a:xfrm>
            <a:off x="451413" y="4181171"/>
            <a:ext cx="1321003" cy="646331"/>
          </a:xfrm>
          <a:prstGeom prst="rect">
            <a:avLst/>
          </a:prstGeom>
          <a:noFill/>
        </p:spPr>
        <p:txBody>
          <a:bodyPr wrap="square" rtlCol="0">
            <a:spAutoFit/>
          </a:bodyPr>
          <a:lstStyle/>
          <a:p>
            <a:r>
              <a:rPr lang="en-US" dirty="0">
                <a:latin typeface="Aptos" panose="020B0004020202020204" pitchFamily="34" charset="0"/>
              </a:rPr>
              <a:t>Financial Incentives</a:t>
            </a:r>
          </a:p>
        </p:txBody>
      </p:sp>
      <p:sp>
        <p:nvSpPr>
          <p:cNvPr id="14" name="TextBox 13">
            <a:extLst>
              <a:ext uri="{FF2B5EF4-FFF2-40B4-BE49-F238E27FC236}">
                <a16:creationId xmlns:a16="http://schemas.microsoft.com/office/drawing/2014/main" id="{26711C6E-12C1-18AA-E39F-6AB0EAE58E36}"/>
              </a:ext>
            </a:extLst>
          </p:cNvPr>
          <p:cNvSpPr txBox="1"/>
          <p:nvPr/>
        </p:nvSpPr>
        <p:spPr>
          <a:xfrm>
            <a:off x="2090217" y="4130438"/>
            <a:ext cx="3210898" cy="1754326"/>
          </a:xfrm>
          <a:prstGeom prst="rect">
            <a:avLst/>
          </a:prstGeom>
          <a:noFill/>
        </p:spPr>
        <p:txBody>
          <a:bodyPr wrap="square" rtlCol="0">
            <a:spAutoFit/>
          </a:bodyPr>
          <a:lstStyle/>
          <a:p>
            <a:r>
              <a:rPr lang="en-US" dirty="0">
                <a:latin typeface="Aptos" panose="020B0004020202020204" pitchFamily="34" charset="0"/>
              </a:rPr>
              <a:t>Most community providers declined financial incentives from the SREC project.  Travel for providers to the Summit was the most sot after funding.</a:t>
            </a:r>
          </a:p>
        </p:txBody>
      </p:sp>
      <p:sp>
        <p:nvSpPr>
          <p:cNvPr id="15" name="TextBox 14">
            <a:extLst>
              <a:ext uri="{FF2B5EF4-FFF2-40B4-BE49-F238E27FC236}">
                <a16:creationId xmlns:a16="http://schemas.microsoft.com/office/drawing/2014/main" id="{387D4302-1011-F67F-02D4-E2787EDF40CF}"/>
              </a:ext>
            </a:extLst>
          </p:cNvPr>
          <p:cNvSpPr txBox="1"/>
          <p:nvPr/>
        </p:nvSpPr>
        <p:spPr>
          <a:xfrm>
            <a:off x="5697876" y="4161215"/>
            <a:ext cx="4811936" cy="1723549"/>
          </a:xfrm>
          <a:prstGeom prst="rect">
            <a:avLst/>
          </a:prstGeom>
          <a:noFill/>
        </p:spPr>
        <p:txBody>
          <a:bodyPr wrap="square" rtlCol="0">
            <a:spAutoFit/>
          </a:bodyPr>
          <a:lstStyle/>
          <a:p>
            <a:r>
              <a:rPr lang="en-US" dirty="0">
                <a:latin typeface="Aptos" panose="020B0004020202020204" pitchFamily="34" charset="0"/>
              </a:rPr>
              <a:t>Utilizing remaining funding for financial incentives related to a Summit for 2026.</a:t>
            </a:r>
          </a:p>
          <a:p>
            <a:endParaRPr lang="en-US" dirty="0">
              <a:latin typeface="Aptos" panose="020B0004020202020204" pitchFamily="34" charset="0"/>
            </a:endParaRPr>
          </a:p>
          <a:p>
            <a:r>
              <a:rPr lang="en-US" dirty="0">
                <a:latin typeface="Aptos" panose="020B0004020202020204" pitchFamily="34" charset="0"/>
              </a:rPr>
              <a:t>Hiring and referral bonuses, only CC has asked as of June 2025.</a:t>
            </a:r>
          </a:p>
          <a:p>
            <a:endParaRPr lang="en-US" sz="1600" dirty="0">
              <a:latin typeface="Aptos" panose="020B0004020202020204" pitchFamily="34" charset="0"/>
            </a:endParaRPr>
          </a:p>
        </p:txBody>
      </p:sp>
    </p:spTree>
    <p:extLst>
      <p:ext uri="{BB962C8B-B14F-4D97-AF65-F5344CB8AC3E}">
        <p14:creationId xmlns:p14="http://schemas.microsoft.com/office/powerpoint/2010/main" val="4077371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EBE0-1608-EFE1-47C4-CD20CF46FA9C}"/>
              </a:ext>
            </a:extLst>
          </p:cNvPr>
          <p:cNvSpPr>
            <a:spLocks noGrp="1"/>
          </p:cNvSpPr>
          <p:nvPr>
            <p:ph type="title"/>
          </p:nvPr>
        </p:nvSpPr>
        <p:spPr/>
        <p:txBody>
          <a:bodyPr/>
          <a:lstStyle/>
          <a:p>
            <a:r>
              <a:rPr lang="en-US" b="1" dirty="0">
                <a:solidFill>
                  <a:schemeClr val="tx1"/>
                </a:solidFill>
              </a:rPr>
              <a:t>Project Changes</a:t>
            </a:r>
          </a:p>
        </p:txBody>
      </p:sp>
      <p:sp>
        <p:nvSpPr>
          <p:cNvPr id="3" name="Content Placeholder 2">
            <a:extLst>
              <a:ext uri="{FF2B5EF4-FFF2-40B4-BE49-F238E27FC236}">
                <a16:creationId xmlns:a16="http://schemas.microsoft.com/office/drawing/2014/main" id="{35626565-20B6-E4D2-923B-0C4CFA51519E}"/>
              </a:ext>
            </a:extLst>
          </p:cNvPr>
          <p:cNvSpPr>
            <a:spLocks noGrp="1"/>
          </p:cNvSpPr>
          <p:nvPr>
            <p:ph idx="1"/>
          </p:nvPr>
        </p:nvSpPr>
        <p:spPr>
          <a:xfrm>
            <a:off x="1143000" y="2453832"/>
            <a:ext cx="9872871" cy="3642167"/>
          </a:xfrm>
        </p:spPr>
        <p:txBody>
          <a:bodyPr/>
          <a:lstStyle/>
          <a:p>
            <a:pPr marL="45720" indent="0">
              <a:buNone/>
            </a:pPr>
            <a:endParaRPr lang="en-US" dirty="0">
              <a:solidFill>
                <a:schemeClr val="tx1"/>
              </a:solidFill>
            </a:endParaRPr>
          </a:p>
          <a:p>
            <a:r>
              <a:rPr lang="en-US" dirty="0">
                <a:solidFill>
                  <a:schemeClr val="tx1"/>
                </a:solidFill>
                <a:latin typeface="Aptos" panose="020B0004020202020204" pitchFamily="34" charset="0"/>
              </a:rPr>
              <a:t>Additional Media Promotion</a:t>
            </a:r>
          </a:p>
          <a:p>
            <a:pPr lvl="1"/>
            <a:r>
              <a:rPr lang="en-US" dirty="0">
                <a:solidFill>
                  <a:schemeClr val="tx1"/>
                </a:solidFill>
                <a:latin typeface="Aptos" panose="020B0004020202020204" pitchFamily="34" charset="0"/>
              </a:rPr>
              <a:t>Monthly elder service promotion via social media</a:t>
            </a:r>
          </a:p>
          <a:p>
            <a:pPr lvl="1"/>
            <a:r>
              <a:rPr lang="en-US" dirty="0">
                <a:solidFill>
                  <a:schemeClr val="tx1"/>
                </a:solidFill>
                <a:latin typeface="Aptos" panose="020B0004020202020204" pitchFamily="34" charset="0"/>
              </a:rPr>
              <a:t>Creating ads for recruitment for community and family seeking to be employed as a caregiver </a:t>
            </a:r>
          </a:p>
        </p:txBody>
      </p:sp>
      <p:sp>
        <p:nvSpPr>
          <p:cNvPr id="4" name="TextBox 3">
            <a:extLst>
              <a:ext uri="{FF2B5EF4-FFF2-40B4-BE49-F238E27FC236}">
                <a16:creationId xmlns:a16="http://schemas.microsoft.com/office/drawing/2014/main" id="{B76F2418-6B36-19C5-05CE-7BCDBB905605}"/>
              </a:ext>
            </a:extLst>
          </p:cNvPr>
          <p:cNvSpPr txBox="1"/>
          <p:nvPr/>
        </p:nvSpPr>
        <p:spPr>
          <a:xfrm>
            <a:off x="1173480" y="1965960"/>
            <a:ext cx="2384384" cy="523220"/>
          </a:xfrm>
          <a:prstGeom prst="rect">
            <a:avLst/>
          </a:prstGeom>
          <a:noFill/>
        </p:spPr>
        <p:txBody>
          <a:bodyPr wrap="square" rtlCol="0">
            <a:spAutoFit/>
          </a:bodyPr>
          <a:lstStyle/>
          <a:p>
            <a:r>
              <a:rPr lang="en-US" sz="2800" b="1" dirty="0">
                <a:latin typeface="Aptos" panose="020B0004020202020204" pitchFamily="34" charset="0"/>
              </a:rPr>
              <a:t>July 2025</a:t>
            </a:r>
          </a:p>
        </p:txBody>
      </p:sp>
    </p:spTree>
    <p:extLst>
      <p:ext uri="{BB962C8B-B14F-4D97-AF65-F5344CB8AC3E}">
        <p14:creationId xmlns:p14="http://schemas.microsoft.com/office/powerpoint/2010/main" val="855916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a:extLst>
            <a:ext uri="{FF2B5EF4-FFF2-40B4-BE49-F238E27FC236}">
              <a16:creationId xmlns:a16="http://schemas.microsoft.com/office/drawing/2014/main" id="{2EF4B318-6417-81C6-4859-A6BBD21988E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869B926-FF10-ECCE-B509-5D6C1787640F}"/>
              </a:ext>
            </a:extLst>
          </p:cNvPr>
          <p:cNvSpPr/>
          <p:nvPr/>
        </p:nvSpPr>
        <p:spPr>
          <a:xfrm>
            <a:off x="430702" y="2685547"/>
            <a:ext cx="1364974" cy="1152939"/>
          </a:xfrm>
          <a:prstGeom prst="rect">
            <a:avLst/>
          </a:prstGeom>
          <a:solidFill>
            <a:srgbClr val="0B5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SREC Project</a:t>
            </a:r>
          </a:p>
        </p:txBody>
      </p:sp>
      <p:sp>
        <p:nvSpPr>
          <p:cNvPr id="5" name="Callout: Right Arrow 4">
            <a:extLst>
              <a:ext uri="{FF2B5EF4-FFF2-40B4-BE49-F238E27FC236}">
                <a16:creationId xmlns:a16="http://schemas.microsoft.com/office/drawing/2014/main" id="{36211540-B0E2-D53A-95E0-A54A5DFD7933}"/>
              </a:ext>
            </a:extLst>
          </p:cNvPr>
          <p:cNvSpPr/>
          <p:nvPr/>
        </p:nvSpPr>
        <p:spPr>
          <a:xfrm>
            <a:off x="2027890" y="2265541"/>
            <a:ext cx="3126693" cy="416408"/>
          </a:xfrm>
          <a:prstGeom prst="rightArrowCallout">
            <a:avLst/>
          </a:prstGeom>
          <a:solidFill>
            <a:srgbClr val="0B5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NAVI Tool</a:t>
            </a:r>
          </a:p>
        </p:txBody>
      </p:sp>
      <p:sp>
        <p:nvSpPr>
          <p:cNvPr id="6" name="Callout: Right Arrow 5">
            <a:extLst>
              <a:ext uri="{FF2B5EF4-FFF2-40B4-BE49-F238E27FC236}">
                <a16:creationId xmlns:a16="http://schemas.microsoft.com/office/drawing/2014/main" id="{13F87309-2298-4136-7FED-2B4CFE9D8240}"/>
              </a:ext>
            </a:extLst>
          </p:cNvPr>
          <p:cNvSpPr/>
          <p:nvPr/>
        </p:nvSpPr>
        <p:spPr>
          <a:xfrm>
            <a:off x="1999110" y="4675331"/>
            <a:ext cx="3180516" cy="1261045"/>
          </a:xfrm>
          <a:prstGeom prst="rightArrowCallout">
            <a:avLst/>
          </a:prstGeom>
          <a:solidFill>
            <a:srgbClr val="0B5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Senior Centers</a:t>
            </a:r>
          </a:p>
          <a:p>
            <a:pPr algn="ctr"/>
            <a:r>
              <a:rPr lang="en-US" sz="1400" dirty="0">
                <a:solidFill>
                  <a:schemeClr val="bg1"/>
                </a:solidFill>
                <a:latin typeface="Aptos" panose="020B0004020202020204" pitchFamily="34" charset="0"/>
              </a:rPr>
              <a:t>Video Technology</a:t>
            </a:r>
          </a:p>
          <a:p>
            <a:pPr algn="ctr"/>
            <a:r>
              <a:rPr lang="en-US" sz="1400" dirty="0">
                <a:solidFill>
                  <a:schemeClr val="bg1"/>
                </a:solidFill>
                <a:latin typeface="Aptos" panose="020B0004020202020204" pitchFamily="34" charset="0"/>
              </a:rPr>
              <a:t>Navigation + Elder Driven Activities</a:t>
            </a:r>
          </a:p>
          <a:p>
            <a:pPr algn="ctr"/>
            <a:r>
              <a:rPr lang="en-US" sz="1400" dirty="0">
                <a:solidFill>
                  <a:schemeClr val="bg1"/>
                </a:solidFill>
                <a:latin typeface="Aptos" panose="020B0004020202020204" pitchFamily="34" charset="0"/>
              </a:rPr>
              <a:t>Regional Data Collection</a:t>
            </a:r>
          </a:p>
        </p:txBody>
      </p:sp>
      <p:sp>
        <p:nvSpPr>
          <p:cNvPr id="7" name="Callout: Right Arrow 6">
            <a:extLst>
              <a:ext uri="{FF2B5EF4-FFF2-40B4-BE49-F238E27FC236}">
                <a16:creationId xmlns:a16="http://schemas.microsoft.com/office/drawing/2014/main" id="{242AE4BB-96C8-AE2C-D42F-C659E6932E25}"/>
              </a:ext>
            </a:extLst>
          </p:cNvPr>
          <p:cNvSpPr/>
          <p:nvPr/>
        </p:nvSpPr>
        <p:spPr>
          <a:xfrm>
            <a:off x="2019472" y="2833475"/>
            <a:ext cx="3148232" cy="587643"/>
          </a:xfrm>
          <a:prstGeom prst="rightArrowCallout">
            <a:avLst>
              <a:gd name="adj1" fmla="val 25000"/>
              <a:gd name="adj2" fmla="val 25000"/>
              <a:gd name="adj3" fmla="val 25000"/>
              <a:gd name="adj4" fmla="val 64040"/>
            </a:avLst>
          </a:prstGeom>
          <a:solidFill>
            <a:srgbClr val="0B5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Relias, UAS, and PATH Training</a:t>
            </a:r>
          </a:p>
        </p:txBody>
      </p:sp>
      <p:sp>
        <p:nvSpPr>
          <p:cNvPr id="9" name="Callout: Right Arrow 8">
            <a:extLst>
              <a:ext uri="{FF2B5EF4-FFF2-40B4-BE49-F238E27FC236}">
                <a16:creationId xmlns:a16="http://schemas.microsoft.com/office/drawing/2014/main" id="{DDFBBD01-5B35-7915-443E-675192580390}"/>
              </a:ext>
            </a:extLst>
          </p:cNvPr>
          <p:cNvSpPr/>
          <p:nvPr/>
        </p:nvSpPr>
        <p:spPr>
          <a:xfrm>
            <a:off x="2060723" y="1015836"/>
            <a:ext cx="3094394" cy="366921"/>
          </a:xfrm>
          <a:prstGeom prst="rightArrowCallout">
            <a:avLst>
              <a:gd name="adj1" fmla="val 25000"/>
              <a:gd name="adj2" fmla="val 25000"/>
              <a:gd name="adj3" fmla="val 25000"/>
              <a:gd name="adj4" fmla="val 64039"/>
            </a:avLst>
          </a:prstGeom>
          <a:solidFill>
            <a:srgbClr val="0B5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Summit</a:t>
            </a:r>
          </a:p>
        </p:txBody>
      </p:sp>
      <p:sp>
        <p:nvSpPr>
          <p:cNvPr id="11" name="Callout: Right Arrow 10">
            <a:extLst>
              <a:ext uri="{FF2B5EF4-FFF2-40B4-BE49-F238E27FC236}">
                <a16:creationId xmlns:a16="http://schemas.microsoft.com/office/drawing/2014/main" id="{07A97CBD-3E5A-83F7-2BA0-173F91645FFA}"/>
              </a:ext>
            </a:extLst>
          </p:cNvPr>
          <p:cNvSpPr/>
          <p:nvPr/>
        </p:nvSpPr>
        <p:spPr>
          <a:xfrm>
            <a:off x="1992551" y="4111766"/>
            <a:ext cx="3180515" cy="416409"/>
          </a:xfrm>
          <a:prstGeom prst="rightArrowCallout">
            <a:avLst/>
          </a:prstGeom>
          <a:solidFill>
            <a:srgbClr val="0B5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Environmental Modifications</a:t>
            </a:r>
          </a:p>
        </p:txBody>
      </p:sp>
      <p:sp>
        <p:nvSpPr>
          <p:cNvPr id="13" name="Callout: Right Arrow 12">
            <a:extLst>
              <a:ext uri="{FF2B5EF4-FFF2-40B4-BE49-F238E27FC236}">
                <a16:creationId xmlns:a16="http://schemas.microsoft.com/office/drawing/2014/main" id="{CC3D09CC-72BA-1981-34F7-26192529BF4F}"/>
              </a:ext>
            </a:extLst>
          </p:cNvPr>
          <p:cNvSpPr/>
          <p:nvPr/>
        </p:nvSpPr>
        <p:spPr>
          <a:xfrm>
            <a:off x="2001513" y="6034745"/>
            <a:ext cx="3180515" cy="499720"/>
          </a:xfrm>
          <a:prstGeom prst="rightArrowCallout">
            <a:avLst/>
          </a:prstGeom>
          <a:solidFill>
            <a:srgbClr val="0B5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Resource/job Fairs</a:t>
            </a:r>
          </a:p>
        </p:txBody>
      </p:sp>
      <p:sp>
        <p:nvSpPr>
          <p:cNvPr id="15" name="Callout: Right Arrow 14">
            <a:extLst>
              <a:ext uri="{FF2B5EF4-FFF2-40B4-BE49-F238E27FC236}">
                <a16:creationId xmlns:a16="http://schemas.microsoft.com/office/drawing/2014/main" id="{F79D73E0-9A3C-BA96-A3CD-0AE056B11DE3}"/>
              </a:ext>
            </a:extLst>
          </p:cNvPr>
          <p:cNvSpPr/>
          <p:nvPr/>
        </p:nvSpPr>
        <p:spPr>
          <a:xfrm>
            <a:off x="5476673" y="5476726"/>
            <a:ext cx="2849222" cy="858358"/>
          </a:xfrm>
          <a:prstGeom prst="rightArrowCallout">
            <a:avLst/>
          </a:prstGeom>
          <a:solidFill>
            <a:srgbClr val="A6D6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Improved Autonomy and Dignity</a:t>
            </a:r>
          </a:p>
        </p:txBody>
      </p:sp>
      <p:sp>
        <p:nvSpPr>
          <p:cNvPr id="16" name="Callout: Right Arrow 15">
            <a:extLst>
              <a:ext uri="{FF2B5EF4-FFF2-40B4-BE49-F238E27FC236}">
                <a16:creationId xmlns:a16="http://schemas.microsoft.com/office/drawing/2014/main" id="{93B5E79C-F582-DCDB-8241-6A395FCB0058}"/>
              </a:ext>
            </a:extLst>
          </p:cNvPr>
          <p:cNvSpPr/>
          <p:nvPr/>
        </p:nvSpPr>
        <p:spPr>
          <a:xfrm>
            <a:off x="5476673" y="4257928"/>
            <a:ext cx="2829347" cy="717276"/>
          </a:xfrm>
          <a:prstGeom prst="rightArrowCallout">
            <a:avLst/>
          </a:prstGeom>
          <a:solidFill>
            <a:srgbClr val="A6D6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Improved Staff Support</a:t>
            </a:r>
          </a:p>
        </p:txBody>
      </p:sp>
      <p:sp>
        <p:nvSpPr>
          <p:cNvPr id="17" name="Callout: Right Arrow 16">
            <a:extLst>
              <a:ext uri="{FF2B5EF4-FFF2-40B4-BE49-F238E27FC236}">
                <a16:creationId xmlns:a16="http://schemas.microsoft.com/office/drawing/2014/main" id="{2183F794-3E21-7E44-4DC9-06661395DCBF}"/>
              </a:ext>
            </a:extLst>
          </p:cNvPr>
          <p:cNvSpPr/>
          <p:nvPr/>
        </p:nvSpPr>
        <p:spPr>
          <a:xfrm>
            <a:off x="5474271" y="3039130"/>
            <a:ext cx="2829347" cy="717276"/>
          </a:xfrm>
          <a:prstGeom prst="rightArrowCallout">
            <a:avLst/>
          </a:prstGeom>
          <a:solidFill>
            <a:srgbClr val="A6D6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Improved Leadership</a:t>
            </a:r>
          </a:p>
        </p:txBody>
      </p:sp>
      <p:sp>
        <p:nvSpPr>
          <p:cNvPr id="18" name="Callout: Right Arrow 17">
            <a:extLst>
              <a:ext uri="{FF2B5EF4-FFF2-40B4-BE49-F238E27FC236}">
                <a16:creationId xmlns:a16="http://schemas.microsoft.com/office/drawing/2014/main" id="{D04F23C8-4D88-218E-939A-E4F059C18A15}"/>
              </a:ext>
            </a:extLst>
          </p:cNvPr>
          <p:cNvSpPr/>
          <p:nvPr/>
        </p:nvSpPr>
        <p:spPr>
          <a:xfrm>
            <a:off x="5436722" y="1820332"/>
            <a:ext cx="2849222" cy="717276"/>
          </a:xfrm>
          <a:prstGeom prst="rightArrowCallout">
            <a:avLst/>
          </a:prstGeom>
          <a:solidFill>
            <a:srgbClr val="A6D6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Improved Retention</a:t>
            </a:r>
          </a:p>
        </p:txBody>
      </p:sp>
      <p:sp>
        <p:nvSpPr>
          <p:cNvPr id="19" name="Callout: Right Arrow 18">
            <a:extLst>
              <a:ext uri="{FF2B5EF4-FFF2-40B4-BE49-F238E27FC236}">
                <a16:creationId xmlns:a16="http://schemas.microsoft.com/office/drawing/2014/main" id="{BD9653E0-6DDA-4DB7-6C72-051478848DDE}"/>
              </a:ext>
            </a:extLst>
          </p:cNvPr>
          <p:cNvSpPr/>
          <p:nvPr/>
        </p:nvSpPr>
        <p:spPr>
          <a:xfrm>
            <a:off x="5431997" y="692826"/>
            <a:ext cx="2849222" cy="717276"/>
          </a:xfrm>
          <a:prstGeom prst="rightArrowCallout">
            <a:avLst/>
          </a:prstGeom>
          <a:solidFill>
            <a:srgbClr val="A6D6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Increased Workforce</a:t>
            </a:r>
          </a:p>
        </p:txBody>
      </p:sp>
      <p:cxnSp>
        <p:nvCxnSpPr>
          <p:cNvPr id="21" name="Connector: Elbow 20">
            <a:extLst>
              <a:ext uri="{FF2B5EF4-FFF2-40B4-BE49-F238E27FC236}">
                <a16:creationId xmlns:a16="http://schemas.microsoft.com/office/drawing/2014/main" id="{ACB930C5-E9C9-75DF-3CD0-93643CBC94FF}"/>
              </a:ext>
            </a:extLst>
          </p:cNvPr>
          <p:cNvCxnSpPr>
            <a:cxnSpLocks/>
            <a:stCxn id="4" idx="0"/>
          </p:cNvCxnSpPr>
          <p:nvPr/>
        </p:nvCxnSpPr>
        <p:spPr>
          <a:xfrm rot="5400000" flipH="1" flipV="1">
            <a:off x="602893" y="962671"/>
            <a:ext cx="2233172" cy="121258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0E30D597-591A-BA21-0CFE-71DCFC9FEF67}"/>
              </a:ext>
            </a:extLst>
          </p:cNvPr>
          <p:cNvCxnSpPr>
            <a:cxnSpLocks/>
            <a:stCxn id="4" idx="2"/>
            <a:endCxn id="13" idx="1"/>
          </p:cNvCxnSpPr>
          <p:nvPr/>
        </p:nvCxnSpPr>
        <p:spPr>
          <a:xfrm rot="16200000" flipH="1">
            <a:off x="334292" y="4617383"/>
            <a:ext cx="2446119" cy="88832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llout: Right Arrow 22">
            <a:extLst>
              <a:ext uri="{FF2B5EF4-FFF2-40B4-BE49-F238E27FC236}">
                <a16:creationId xmlns:a16="http://schemas.microsoft.com/office/drawing/2014/main" id="{D7C6B816-4546-EC07-92F0-9B63308B1CB8}"/>
              </a:ext>
            </a:extLst>
          </p:cNvPr>
          <p:cNvSpPr/>
          <p:nvPr/>
        </p:nvSpPr>
        <p:spPr>
          <a:xfrm>
            <a:off x="8372064" y="231228"/>
            <a:ext cx="2733258" cy="6379780"/>
          </a:xfrm>
          <a:prstGeom prst="rightArrowCallout">
            <a:avLst>
              <a:gd name="adj1" fmla="val 9106"/>
              <a:gd name="adj2" fmla="val 11225"/>
              <a:gd name="adj3" fmla="val 25000"/>
              <a:gd name="adj4" fmla="val 64977"/>
            </a:avLst>
          </a:prstGeom>
          <a:gradFill flip="none" rotWithShape="1">
            <a:gsLst>
              <a:gs pos="23853">
                <a:srgbClr val="0B5B4B"/>
              </a:gs>
              <a:gs pos="42000">
                <a:schemeClr val="accent1">
                  <a:lumMod val="75000"/>
                </a:schemeClr>
              </a:gs>
              <a:gs pos="96000">
                <a:srgbClr val="FFC000"/>
              </a:gs>
              <a:gs pos="70000">
                <a:srgbClr val="92D050"/>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ptos" panose="020B0004020202020204" pitchFamily="34" charset="0"/>
              </a:rPr>
              <a:t>Improved access and awareness of Eldercare resources and services through workforce development, retention, and navigation</a:t>
            </a:r>
          </a:p>
          <a:p>
            <a:pPr algn="ctr"/>
            <a:endParaRPr lang="en-US" sz="1400" dirty="0">
              <a:latin typeface="Aptos" panose="020B0004020202020204" pitchFamily="34" charset="0"/>
            </a:endParaRPr>
          </a:p>
        </p:txBody>
      </p:sp>
      <p:sp>
        <p:nvSpPr>
          <p:cNvPr id="20" name="Explosion: 14 Points 19">
            <a:extLst>
              <a:ext uri="{FF2B5EF4-FFF2-40B4-BE49-F238E27FC236}">
                <a16:creationId xmlns:a16="http://schemas.microsoft.com/office/drawing/2014/main" id="{DB8DCFDA-0475-6484-0502-3472C7F6C892}"/>
              </a:ext>
            </a:extLst>
          </p:cNvPr>
          <p:cNvSpPr/>
          <p:nvPr/>
        </p:nvSpPr>
        <p:spPr>
          <a:xfrm>
            <a:off x="9855202" y="1407483"/>
            <a:ext cx="2336798" cy="3476184"/>
          </a:xfrm>
          <a:prstGeom prst="irregularSeal2">
            <a:avLst/>
          </a:prstGeom>
          <a:solidFill>
            <a:schemeClr val="accent2">
              <a:lumMod val="40000"/>
              <a:lumOff val="60000"/>
            </a:schemeClr>
          </a:solidFill>
          <a:ln>
            <a:solidFill>
              <a:srgbClr val="0B5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bg1"/>
                </a:solidFill>
              </a:rPr>
              <a:t>Improved Quality Life for Elders</a:t>
            </a:r>
          </a:p>
        </p:txBody>
      </p:sp>
      <p:sp>
        <p:nvSpPr>
          <p:cNvPr id="24" name="Callout: Right Arrow 23">
            <a:extLst>
              <a:ext uri="{FF2B5EF4-FFF2-40B4-BE49-F238E27FC236}">
                <a16:creationId xmlns:a16="http://schemas.microsoft.com/office/drawing/2014/main" id="{4DE6CD79-3B34-0907-F929-622ABF95FA4D}"/>
              </a:ext>
            </a:extLst>
          </p:cNvPr>
          <p:cNvSpPr/>
          <p:nvPr/>
        </p:nvSpPr>
        <p:spPr>
          <a:xfrm>
            <a:off x="2060723" y="323535"/>
            <a:ext cx="3180515" cy="493390"/>
          </a:xfrm>
          <a:prstGeom prst="rightArrowCallout">
            <a:avLst>
              <a:gd name="adj1" fmla="val 25000"/>
              <a:gd name="adj2" fmla="val 25000"/>
              <a:gd name="adj3" fmla="val 25000"/>
              <a:gd name="adj4" fmla="val 62477"/>
            </a:avLst>
          </a:prstGeom>
          <a:solidFill>
            <a:srgbClr val="0B5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Administration of SREC Coalition</a:t>
            </a:r>
          </a:p>
        </p:txBody>
      </p:sp>
      <p:sp>
        <p:nvSpPr>
          <p:cNvPr id="25" name="Rectangle 24">
            <a:extLst>
              <a:ext uri="{FF2B5EF4-FFF2-40B4-BE49-F238E27FC236}">
                <a16:creationId xmlns:a16="http://schemas.microsoft.com/office/drawing/2014/main" id="{50DDEA02-3267-9BC4-9E80-C4E61D34D2DC}"/>
              </a:ext>
            </a:extLst>
          </p:cNvPr>
          <p:cNvSpPr/>
          <p:nvPr/>
        </p:nvSpPr>
        <p:spPr>
          <a:xfrm>
            <a:off x="112143" y="104359"/>
            <a:ext cx="1785668" cy="219176"/>
          </a:xfrm>
          <a:prstGeom prst="rect">
            <a:avLst/>
          </a:prstGeom>
          <a:solidFill>
            <a:srgbClr val="0B5B4B"/>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dirty="0">
                <a:latin typeface="Aptos" panose="020B0004020202020204" pitchFamily="34" charset="0"/>
              </a:rPr>
              <a:t>SREC Outcomes</a:t>
            </a:r>
          </a:p>
        </p:txBody>
      </p:sp>
      <p:sp>
        <p:nvSpPr>
          <p:cNvPr id="8" name="Callout: Right Arrow 7">
            <a:extLst>
              <a:ext uri="{FF2B5EF4-FFF2-40B4-BE49-F238E27FC236}">
                <a16:creationId xmlns:a16="http://schemas.microsoft.com/office/drawing/2014/main" id="{2B8988A4-885B-C302-D1E7-0526C3309F1F}"/>
              </a:ext>
            </a:extLst>
          </p:cNvPr>
          <p:cNvSpPr/>
          <p:nvPr/>
        </p:nvSpPr>
        <p:spPr>
          <a:xfrm>
            <a:off x="2060723" y="1507435"/>
            <a:ext cx="3093860" cy="659737"/>
          </a:xfrm>
          <a:prstGeom prst="rightArrowCallout">
            <a:avLst/>
          </a:prstGeom>
          <a:solidFill>
            <a:srgbClr val="0B5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ptos" panose="020B0004020202020204" pitchFamily="34" charset="0"/>
              </a:rPr>
              <a:t>Financial Incentives</a:t>
            </a:r>
          </a:p>
          <a:p>
            <a:pPr algn="ctr"/>
            <a:r>
              <a:rPr lang="en-US" sz="1400" dirty="0">
                <a:solidFill>
                  <a:schemeClr val="bg1"/>
                </a:solidFill>
                <a:latin typeface="Aptos" panose="020B0004020202020204" pitchFamily="34" charset="0"/>
              </a:rPr>
              <a:t>Elder Reimbursement Pilot</a:t>
            </a:r>
          </a:p>
        </p:txBody>
      </p:sp>
      <p:pic>
        <p:nvPicPr>
          <p:cNvPr id="31" name="Picture 30" descr="A green and yellow logo&#10;&#10;Description automatically generated">
            <a:extLst>
              <a:ext uri="{FF2B5EF4-FFF2-40B4-BE49-F238E27FC236}">
                <a16:creationId xmlns:a16="http://schemas.microsoft.com/office/drawing/2014/main" id="{CE725AC1-9182-FA96-CFEE-E4B1B5172423}"/>
              </a:ext>
            </a:extLst>
          </p:cNvPr>
          <p:cNvPicPr>
            <a:picLocks noChangeAspect="1"/>
          </p:cNvPicPr>
          <p:nvPr/>
        </p:nvPicPr>
        <p:blipFill>
          <a:blip r:embed="rId3"/>
          <a:stretch>
            <a:fillRect/>
          </a:stretch>
        </p:blipFill>
        <p:spPr>
          <a:xfrm>
            <a:off x="10828867" y="5849917"/>
            <a:ext cx="931335" cy="585299"/>
          </a:xfrm>
          <a:prstGeom prst="rect">
            <a:avLst/>
          </a:prstGeom>
        </p:spPr>
      </p:pic>
      <p:sp>
        <p:nvSpPr>
          <p:cNvPr id="33" name="Callout: Right Arrow 32">
            <a:extLst>
              <a:ext uri="{FF2B5EF4-FFF2-40B4-BE49-F238E27FC236}">
                <a16:creationId xmlns:a16="http://schemas.microsoft.com/office/drawing/2014/main" id="{71A28F2F-7EDA-3E6E-BAB8-2294B9D0A75D}"/>
              </a:ext>
            </a:extLst>
          </p:cNvPr>
          <p:cNvSpPr/>
          <p:nvPr/>
        </p:nvSpPr>
        <p:spPr>
          <a:xfrm>
            <a:off x="2000979" y="3548202"/>
            <a:ext cx="3180515" cy="416408"/>
          </a:xfrm>
          <a:prstGeom prst="rightArrowCallout">
            <a:avLst/>
          </a:prstGeom>
          <a:solidFill>
            <a:srgbClr val="0B5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Entrepreneurship Toolkit </a:t>
            </a:r>
            <a:endParaRPr lang="en-US" sz="1400" dirty="0">
              <a:solidFill>
                <a:schemeClr val="bg1"/>
              </a:solidFill>
              <a:latin typeface="Aptos" panose="020B0004020202020204" pitchFamily="34" charset="0"/>
            </a:endParaRPr>
          </a:p>
        </p:txBody>
      </p:sp>
    </p:spTree>
    <p:extLst>
      <p:ext uri="{BB962C8B-B14F-4D97-AF65-F5344CB8AC3E}">
        <p14:creationId xmlns:p14="http://schemas.microsoft.com/office/powerpoint/2010/main" val="2120179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3" name="Picture 2" descr="A close-up of a logo&#10;&#10;Description automatically generated">
            <a:extLst>
              <a:ext uri="{FF2B5EF4-FFF2-40B4-BE49-F238E27FC236}">
                <a16:creationId xmlns:a16="http://schemas.microsoft.com/office/drawing/2014/main" id="{1C9AEF3C-4D05-BB5D-A806-C1689A01F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587" y="728472"/>
            <a:ext cx="8409205" cy="3027316"/>
          </a:xfrm>
          <a:prstGeom prst="rect">
            <a:avLst/>
          </a:prstGeom>
        </p:spPr>
      </p:pic>
      <p:pic>
        <p:nvPicPr>
          <p:cNvPr id="2" name="Picture 1" descr="A green and yellow logo&#10;&#10;Description automatically generated">
            <a:extLst>
              <a:ext uri="{FF2B5EF4-FFF2-40B4-BE49-F238E27FC236}">
                <a16:creationId xmlns:a16="http://schemas.microsoft.com/office/drawing/2014/main" id="{34CC59DA-194B-D842-65CD-15664B51FAFC}"/>
              </a:ext>
            </a:extLst>
          </p:cNvPr>
          <p:cNvPicPr>
            <a:picLocks noChangeAspect="1"/>
          </p:cNvPicPr>
          <p:nvPr/>
        </p:nvPicPr>
        <p:blipFill>
          <a:blip r:embed="rId3"/>
          <a:stretch>
            <a:fillRect/>
          </a:stretch>
        </p:blipFill>
        <p:spPr>
          <a:xfrm>
            <a:off x="10828867" y="5849917"/>
            <a:ext cx="931335" cy="585299"/>
          </a:xfrm>
          <a:prstGeom prst="rect">
            <a:avLst/>
          </a:prstGeom>
        </p:spPr>
      </p:pic>
    </p:spTree>
    <p:extLst>
      <p:ext uri="{BB962C8B-B14F-4D97-AF65-F5344CB8AC3E}">
        <p14:creationId xmlns:p14="http://schemas.microsoft.com/office/powerpoint/2010/main" val="3156585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7DB29B-725A-7CCA-824C-3A8FC0F12A5D}"/>
              </a:ext>
            </a:extLst>
          </p:cNvPr>
          <p:cNvSpPr>
            <a:spLocks noGrp="1"/>
          </p:cNvSpPr>
          <p:nvPr>
            <p:ph type="ctrTitle"/>
          </p:nvPr>
        </p:nvSpPr>
        <p:spPr>
          <a:xfrm>
            <a:off x="1109980" y="4208424"/>
            <a:ext cx="9966960" cy="1325880"/>
          </a:xfrm>
        </p:spPr>
        <p:txBody>
          <a:bodyPr>
            <a:normAutofit/>
          </a:bodyPr>
          <a:lstStyle/>
          <a:p>
            <a:r>
              <a:rPr lang="en-US" sz="4600" dirty="0">
                <a:effectLst/>
                <a:latin typeface="Aptos" panose="020B0004020202020204" pitchFamily="34" charset="0"/>
              </a:rPr>
              <a:t>Summary of Project Progress</a:t>
            </a:r>
            <a:endParaRPr lang="en-US" sz="4600" dirty="0">
              <a:latin typeface="Aptos" panose="020B0004020202020204" pitchFamily="34" charset="0"/>
            </a:endParaRPr>
          </a:p>
        </p:txBody>
      </p:sp>
      <p:sp>
        <p:nvSpPr>
          <p:cNvPr id="12" name="Rectangle 11">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5" name="Picture 4" descr="A close-up of a logo&#10;&#10;Description automatically generated">
            <a:extLst>
              <a:ext uri="{FF2B5EF4-FFF2-40B4-BE49-F238E27FC236}">
                <a16:creationId xmlns:a16="http://schemas.microsoft.com/office/drawing/2014/main" id="{B9A93805-80A6-8D3F-0E14-CE823C48C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587" y="728472"/>
            <a:ext cx="8409205" cy="3027316"/>
          </a:xfrm>
          <a:prstGeom prst="rect">
            <a:avLst/>
          </a:prstGeom>
        </p:spPr>
      </p:pic>
      <p:pic>
        <p:nvPicPr>
          <p:cNvPr id="3" name="Picture 2" descr="A green and yellow logo&#10;&#10;Description automatically generated">
            <a:extLst>
              <a:ext uri="{FF2B5EF4-FFF2-40B4-BE49-F238E27FC236}">
                <a16:creationId xmlns:a16="http://schemas.microsoft.com/office/drawing/2014/main" id="{76CC30AA-8FB9-743A-0277-25A357CCB3A7}"/>
              </a:ext>
            </a:extLst>
          </p:cNvPr>
          <p:cNvPicPr>
            <a:picLocks noChangeAspect="1"/>
          </p:cNvPicPr>
          <p:nvPr/>
        </p:nvPicPr>
        <p:blipFill>
          <a:blip r:embed="rId3"/>
          <a:stretch>
            <a:fillRect/>
          </a:stretch>
        </p:blipFill>
        <p:spPr>
          <a:xfrm>
            <a:off x="10828867" y="5849917"/>
            <a:ext cx="931335" cy="585299"/>
          </a:xfrm>
          <a:prstGeom prst="rect">
            <a:avLst/>
          </a:prstGeom>
        </p:spPr>
      </p:pic>
    </p:spTree>
    <p:extLst>
      <p:ext uri="{BB962C8B-B14F-4D97-AF65-F5344CB8AC3E}">
        <p14:creationId xmlns:p14="http://schemas.microsoft.com/office/powerpoint/2010/main" val="43725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B8300-D939-FC3B-8BC7-05709457E86A}"/>
              </a:ext>
            </a:extLst>
          </p:cNvPr>
          <p:cNvSpPr>
            <a:spLocks noGrp="1"/>
          </p:cNvSpPr>
          <p:nvPr>
            <p:ph type="title"/>
          </p:nvPr>
        </p:nvSpPr>
        <p:spPr/>
        <p:txBody>
          <a:bodyPr/>
          <a:lstStyle/>
          <a:p>
            <a:r>
              <a:rPr lang="en-US" dirty="0">
                <a:solidFill>
                  <a:schemeClr val="tx1"/>
                </a:solidFill>
                <a:latin typeface="Aptos"/>
              </a:rPr>
              <a:t>SREC Coalition Engagement</a:t>
            </a:r>
          </a:p>
        </p:txBody>
      </p:sp>
      <p:sp>
        <p:nvSpPr>
          <p:cNvPr id="3" name="Content Placeholder 2">
            <a:extLst>
              <a:ext uri="{FF2B5EF4-FFF2-40B4-BE49-F238E27FC236}">
                <a16:creationId xmlns:a16="http://schemas.microsoft.com/office/drawing/2014/main" id="{737C26FF-FDBA-6AC8-06E1-B097FD7AB89D}"/>
              </a:ext>
            </a:extLst>
          </p:cNvPr>
          <p:cNvSpPr>
            <a:spLocks noGrp="1"/>
          </p:cNvSpPr>
          <p:nvPr>
            <p:ph sz="half" idx="1"/>
          </p:nvPr>
        </p:nvSpPr>
        <p:spPr>
          <a:xfrm>
            <a:off x="1143000" y="2103120"/>
            <a:ext cx="4754880" cy="3977639"/>
          </a:xfrm>
        </p:spPr>
        <p:txBody>
          <a:bodyPr vert="horz" lIns="91440" tIns="45720" rIns="91440" bIns="45720" rtlCol="0" anchor="t">
            <a:noAutofit/>
          </a:bodyPr>
          <a:lstStyle/>
          <a:p>
            <a:pPr marL="45720" indent="0">
              <a:buNone/>
            </a:pPr>
            <a:r>
              <a:rPr lang="en-US" sz="1800" b="1" dirty="0">
                <a:solidFill>
                  <a:schemeClr val="tx1"/>
                </a:solidFill>
                <a:latin typeface="Aptos"/>
              </a:rPr>
              <a:t>Coalition </a:t>
            </a:r>
            <a:r>
              <a:rPr lang="en-US" sz="1800" dirty="0">
                <a:solidFill>
                  <a:schemeClr val="tx1"/>
                </a:solidFill>
                <a:latin typeface="Aptos"/>
              </a:rPr>
              <a:t>meets monthly on the first Friday of each month.  Discuss SREC Project, regional and community events, discussion regarding regional concerns and ideas for solutions, and best practice sharing of agencies or programs.</a:t>
            </a:r>
          </a:p>
          <a:p>
            <a:pPr lvl="1"/>
            <a:r>
              <a:rPr lang="en-US" sz="1800" b="1" dirty="0">
                <a:solidFill>
                  <a:schemeClr val="tx1"/>
                </a:solidFill>
                <a:latin typeface="Aptos"/>
              </a:rPr>
              <a:t>Sub-Committees </a:t>
            </a:r>
            <a:r>
              <a:rPr lang="en-US" sz="1800" dirty="0">
                <a:solidFill>
                  <a:schemeClr val="tx1"/>
                </a:solidFill>
                <a:latin typeface="Aptos"/>
              </a:rPr>
              <a:t>formed:</a:t>
            </a:r>
          </a:p>
          <a:p>
            <a:pPr lvl="2"/>
            <a:r>
              <a:rPr lang="en-US" dirty="0">
                <a:solidFill>
                  <a:schemeClr val="tx1"/>
                </a:solidFill>
                <a:latin typeface="Aptos"/>
              </a:rPr>
              <a:t>Advocacy Committee</a:t>
            </a:r>
          </a:p>
          <a:p>
            <a:pPr marL="45720" indent="0">
              <a:buNone/>
            </a:pPr>
            <a:r>
              <a:rPr lang="en-US" sz="1800" b="1" dirty="0">
                <a:solidFill>
                  <a:schemeClr val="tx1"/>
                </a:solidFill>
                <a:latin typeface="Aptos"/>
              </a:rPr>
              <a:t>Steering Committee (SC) </a:t>
            </a:r>
            <a:r>
              <a:rPr lang="en-US" sz="1800" dirty="0">
                <a:solidFill>
                  <a:schemeClr val="tx1"/>
                </a:solidFill>
                <a:latin typeface="Aptos"/>
              </a:rPr>
              <a:t>meets monthly</a:t>
            </a:r>
          </a:p>
          <a:p>
            <a:r>
              <a:rPr lang="en-US" sz="1800" dirty="0">
                <a:solidFill>
                  <a:schemeClr val="tx1"/>
                </a:solidFill>
                <a:latin typeface="Aptos"/>
              </a:rPr>
              <a:t>Currently have seven Steering Committee members active with the Coalition</a:t>
            </a:r>
          </a:p>
          <a:p>
            <a:r>
              <a:rPr lang="en-US" sz="1800" dirty="0">
                <a:solidFill>
                  <a:schemeClr val="tx1"/>
                </a:solidFill>
                <a:latin typeface="Aptos"/>
              </a:rPr>
              <a:t>SREC Project staff have assumed Secretary duties for the coalition</a:t>
            </a:r>
          </a:p>
          <a:p>
            <a:pPr marL="548640" lvl="2" indent="0">
              <a:buNone/>
            </a:pPr>
            <a:endParaRPr lang="en-US" dirty="0">
              <a:solidFill>
                <a:schemeClr val="tx1"/>
              </a:solidFill>
              <a:latin typeface="Aptos" panose="020B0004020202020204" pitchFamily="34" charset="0"/>
            </a:endParaRPr>
          </a:p>
        </p:txBody>
      </p:sp>
      <p:sp>
        <p:nvSpPr>
          <p:cNvPr id="4" name="Content Placeholder 3">
            <a:extLst>
              <a:ext uri="{FF2B5EF4-FFF2-40B4-BE49-F238E27FC236}">
                <a16:creationId xmlns:a16="http://schemas.microsoft.com/office/drawing/2014/main" id="{1699B697-F6EB-88C1-3C28-E2483D455E44}"/>
              </a:ext>
            </a:extLst>
          </p:cNvPr>
          <p:cNvSpPr>
            <a:spLocks noGrp="1"/>
          </p:cNvSpPr>
          <p:nvPr>
            <p:ph sz="half" idx="2"/>
          </p:nvPr>
        </p:nvSpPr>
        <p:spPr>
          <a:xfrm>
            <a:off x="6267612" y="2103120"/>
            <a:ext cx="4754880" cy="3977640"/>
          </a:xfrm>
        </p:spPr>
        <p:txBody>
          <a:bodyPr>
            <a:normAutofit/>
          </a:bodyPr>
          <a:lstStyle/>
          <a:p>
            <a:pPr marL="45720" indent="0">
              <a:buNone/>
            </a:pPr>
            <a:r>
              <a:rPr lang="en-US" sz="1900" b="1" dirty="0">
                <a:solidFill>
                  <a:schemeClr val="tx1"/>
                </a:solidFill>
                <a:latin typeface="Aptos" panose="020B0004020202020204" pitchFamily="34" charset="0"/>
              </a:rPr>
              <a:t>Webpage</a:t>
            </a:r>
            <a:r>
              <a:rPr lang="en-US" sz="1900" dirty="0">
                <a:solidFill>
                  <a:schemeClr val="tx1"/>
                </a:solidFill>
                <a:latin typeface="Aptos" panose="020B0004020202020204" pitchFamily="34" charset="0"/>
              </a:rPr>
              <a:t> for SREC updated monthly with notes, community events.</a:t>
            </a:r>
          </a:p>
          <a:p>
            <a:pPr marL="45720" indent="0">
              <a:buNone/>
            </a:pPr>
            <a:endParaRPr lang="en-US" sz="2000" dirty="0">
              <a:solidFill>
                <a:schemeClr val="tx1"/>
              </a:solidFill>
              <a:latin typeface="Aptos"/>
            </a:endParaRPr>
          </a:p>
          <a:p>
            <a:pPr marL="45720" indent="0">
              <a:buNone/>
            </a:pPr>
            <a:endParaRPr lang="en-US" sz="2000" dirty="0">
              <a:solidFill>
                <a:schemeClr val="tx1"/>
              </a:solidFill>
              <a:latin typeface="Aptos"/>
            </a:endParaRPr>
          </a:p>
          <a:p>
            <a:pPr marL="45720" indent="0">
              <a:buNone/>
            </a:pPr>
            <a:r>
              <a:rPr lang="en-US" sz="2000" b="1" dirty="0">
                <a:solidFill>
                  <a:schemeClr val="tx1"/>
                </a:solidFill>
                <a:latin typeface="Aptos"/>
              </a:rPr>
              <a:t>Increased in coalition membership since November 2024, 114 SREC members to 136 in April 2025</a:t>
            </a:r>
          </a:p>
          <a:p>
            <a:pPr marL="45720" indent="0">
              <a:buNone/>
            </a:pPr>
            <a:endParaRPr lang="en-US" dirty="0">
              <a:solidFill>
                <a:schemeClr val="tx1"/>
              </a:solidFill>
            </a:endParaRPr>
          </a:p>
        </p:txBody>
      </p:sp>
      <p:pic>
        <p:nvPicPr>
          <p:cNvPr id="5" name="Picture 4" descr="A green and yellow logo&#10;&#10;Description automatically generated">
            <a:extLst>
              <a:ext uri="{FF2B5EF4-FFF2-40B4-BE49-F238E27FC236}">
                <a16:creationId xmlns:a16="http://schemas.microsoft.com/office/drawing/2014/main" id="{AA288B8D-AC50-C683-1EFE-5FBDCD46C845}"/>
              </a:ext>
            </a:extLst>
          </p:cNvPr>
          <p:cNvPicPr>
            <a:picLocks noChangeAspect="1"/>
          </p:cNvPicPr>
          <p:nvPr/>
        </p:nvPicPr>
        <p:blipFill>
          <a:blip r:embed="rId3"/>
          <a:stretch>
            <a:fillRect/>
          </a:stretch>
        </p:blipFill>
        <p:spPr>
          <a:xfrm>
            <a:off x="10828867" y="5849917"/>
            <a:ext cx="931335" cy="585299"/>
          </a:xfrm>
          <a:prstGeom prst="rect">
            <a:avLst/>
          </a:prstGeom>
        </p:spPr>
      </p:pic>
      <p:pic>
        <p:nvPicPr>
          <p:cNvPr id="6" name="Picture 5">
            <a:extLst>
              <a:ext uri="{FF2B5EF4-FFF2-40B4-BE49-F238E27FC236}">
                <a16:creationId xmlns:a16="http://schemas.microsoft.com/office/drawing/2014/main" id="{6D023769-6885-6224-BF1F-0665842F9FAE}"/>
              </a:ext>
            </a:extLst>
          </p:cNvPr>
          <p:cNvPicPr>
            <a:picLocks noChangeAspect="1"/>
          </p:cNvPicPr>
          <p:nvPr/>
        </p:nvPicPr>
        <p:blipFill>
          <a:blip r:embed="rId4"/>
          <a:stretch>
            <a:fillRect/>
          </a:stretch>
        </p:blipFill>
        <p:spPr>
          <a:xfrm>
            <a:off x="8676456" y="609600"/>
            <a:ext cx="1524000" cy="1409700"/>
          </a:xfrm>
          <a:prstGeom prst="rect">
            <a:avLst/>
          </a:prstGeom>
        </p:spPr>
      </p:pic>
    </p:spTree>
    <p:extLst>
      <p:ext uri="{BB962C8B-B14F-4D97-AF65-F5344CB8AC3E}">
        <p14:creationId xmlns:p14="http://schemas.microsoft.com/office/powerpoint/2010/main" val="2645991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0533-0325-4BE1-C2F3-7FD68DA2E492}"/>
              </a:ext>
            </a:extLst>
          </p:cNvPr>
          <p:cNvSpPr>
            <a:spLocks noGrp="1"/>
          </p:cNvSpPr>
          <p:nvPr>
            <p:ph type="title"/>
          </p:nvPr>
        </p:nvSpPr>
        <p:spPr>
          <a:xfrm>
            <a:off x="484632" y="317456"/>
            <a:ext cx="11082528" cy="1356360"/>
          </a:xfrm>
        </p:spPr>
        <p:txBody>
          <a:bodyPr>
            <a:normAutofit/>
          </a:bodyPr>
          <a:lstStyle/>
          <a:p>
            <a:r>
              <a:rPr lang="en-US" dirty="0">
                <a:solidFill>
                  <a:schemeClr val="tx1"/>
                </a:solidFill>
                <a:latin typeface="Aptos"/>
              </a:rPr>
              <a:t>Sitka Resource Fair: Small Town Outreach, With Big Time Attendance!</a:t>
            </a:r>
            <a:endParaRPr lang="en-US" dirty="0">
              <a:solidFill>
                <a:schemeClr val="tx1"/>
              </a:solidFill>
              <a:latin typeface="Aptos" panose="020B0004020202020204" pitchFamily="34" charset="0"/>
            </a:endParaRPr>
          </a:p>
        </p:txBody>
      </p:sp>
      <p:sp>
        <p:nvSpPr>
          <p:cNvPr id="3" name="Content Placeholder 2">
            <a:extLst>
              <a:ext uri="{FF2B5EF4-FFF2-40B4-BE49-F238E27FC236}">
                <a16:creationId xmlns:a16="http://schemas.microsoft.com/office/drawing/2014/main" id="{82079C7D-248F-411E-FF55-E5B1A55CD88C}"/>
              </a:ext>
            </a:extLst>
          </p:cNvPr>
          <p:cNvSpPr>
            <a:spLocks noGrp="1"/>
          </p:cNvSpPr>
          <p:nvPr>
            <p:ph sz="half" idx="1"/>
          </p:nvPr>
        </p:nvSpPr>
        <p:spPr>
          <a:xfrm>
            <a:off x="484632" y="1673816"/>
            <a:ext cx="5647944" cy="4866727"/>
          </a:xfrm>
        </p:spPr>
        <p:txBody>
          <a:bodyPr vert="horz" lIns="91440" tIns="45720" rIns="91440" bIns="45720" rtlCol="0" anchor="t">
            <a:normAutofit/>
          </a:bodyPr>
          <a:lstStyle/>
          <a:p>
            <a:pPr marL="45720" indent="0">
              <a:buNone/>
            </a:pPr>
            <a:endParaRPr lang="en-US" sz="1800" dirty="0">
              <a:solidFill>
                <a:schemeClr val="tx1"/>
              </a:solidFill>
              <a:latin typeface="Aptos"/>
            </a:endParaRPr>
          </a:p>
          <a:p>
            <a:pPr marL="45720" indent="0">
              <a:buNone/>
            </a:pPr>
            <a:r>
              <a:rPr lang="en-US" sz="1800" dirty="0">
                <a:solidFill>
                  <a:schemeClr val="tx1"/>
                </a:solidFill>
                <a:latin typeface="Aptos"/>
              </a:rPr>
              <a:t>Organized a Community Resource Fair in Sitka, Alaska March 6, 2025.</a:t>
            </a:r>
          </a:p>
          <a:p>
            <a:pPr marL="45720" indent="0">
              <a:buNone/>
            </a:pPr>
            <a:r>
              <a:rPr lang="en-US" sz="1800" dirty="0">
                <a:solidFill>
                  <a:schemeClr val="tx1"/>
                </a:solidFill>
                <a:latin typeface="Aptos"/>
              </a:rPr>
              <a:t>Partnership with Sitka Tribe of Alaska’s Elder Coffee Hour program and the City and Borough of Sitka Department of Parks and Recreation.</a:t>
            </a:r>
          </a:p>
          <a:p>
            <a:pPr marL="45720" indent="0">
              <a:buNone/>
            </a:pPr>
            <a:r>
              <a:rPr lang="en-US" sz="1800" dirty="0">
                <a:solidFill>
                  <a:schemeClr val="tx1"/>
                </a:solidFill>
                <a:latin typeface="Aptos"/>
              </a:rPr>
              <a:t>Free community event open to the public</a:t>
            </a:r>
          </a:p>
          <a:p>
            <a:pPr marL="45720" indent="0">
              <a:buNone/>
            </a:pPr>
            <a:r>
              <a:rPr lang="en-US" sz="1800" dirty="0">
                <a:solidFill>
                  <a:schemeClr val="tx1"/>
                </a:solidFill>
                <a:latin typeface="Aptos"/>
              </a:rPr>
              <a:t>Elder Coffee Hour provided lunch of halibut chowder, herring eggs, fresh rolls, salad, and peanut butter cookies</a:t>
            </a:r>
          </a:p>
          <a:p>
            <a:pPr marL="45720" indent="0">
              <a:buNone/>
            </a:pPr>
            <a:r>
              <a:rPr lang="en-US" sz="1800" dirty="0">
                <a:solidFill>
                  <a:schemeClr val="tx1"/>
                </a:solidFill>
                <a:latin typeface="Aptos"/>
              </a:rPr>
              <a:t>22 Vendors Tables</a:t>
            </a:r>
          </a:p>
          <a:p>
            <a:pPr marL="45720" indent="0">
              <a:buNone/>
            </a:pPr>
            <a:r>
              <a:rPr lang="en-US" sz="1800" dirty="0">
                <a:solidFill>
                  <a:schemeClr val="tx1"/>
                </a:solidFill>
                <a:latin typeface="Aptos"/>
              </a:rPr>
              <a:t>        5 vendor tables from outside of Sitka (with 9 	traveling staff)</a:t>
            </a:r>
          </a:p>
          <a:p>
            <a:pPr marL="45720" indent="0">
              <a:buNone/>
            </a:pPr>
            <a:r>
              <a:rPr lang="en-US" sz="1800" dirty="0">
                <a:solidFill>
                  <a:schemeClr val="tx1"/>
                </a:solidFill>
                <a:latin typeface="Aptos"/>
              </a:rPr>
              <a:t>95 Elders in attendance</a:t>
            </a:r>
          </a:p>
          <a:p>
            <a:pPr marL="45720" indent="0">
              <a:buNone/>
            </a:pPr>
            <a:endParaRPr lang="en-US" dirty="0">
              <a:solidFill>
                <a:schemeClr val="tx1"/>
              </a:solidFill>
            </a:endParaRPr>
          </a:p>
        </p:txBody>
      </p:sp>
      <p:sp>
        <p:nvSpPr>
          <p:cNvPr id="4" name="Content Placeholder 3">
            <a:extLst>
              <a:ext uri="{FF2B5EF4-FFF2-40B4-BE49-F238E27FC236}">
                <a16:creationId xmlns:a16="http://schemas.microsoft.com/office/drawing/2014/main" id="{DA67697E-22F4-2F80-6C16-C8AF28A4ED50}"/>
              </a:ext>
            </a:extLst>
          </p:cNvPr>
          <p:cNvSpPr>
            <a:spLocks noGrp="1"/>
          </p:cNvSpPr>
          <p:nvPr>
            <p:ph sz="half" idx="2"/>
          </p:nvPr>
        </p:nvSpPr>
        <p:spPr>
          <a:xfrm>
            <a:off x="6111982" y="2615185"/>
            <a:ext cx="5784362" cy="3749040"/>
          </a:xfrm>
        </p:spPr>
        <p:txBody>
          <a:bodyPr vert="horz" lIns="91440" tIns="45720" rIns="91440" bIns="45720" rtlCol="0" anchor="t">
            <a:noAutofit/>
          </a:bodyPr>
          <a:lstStyle/>
          <a:p>
            <a:pPr lvl="1"/>
            <a:endParaRPr lang="en-US" sz="1800" dirty="0">
              <a:solidFill>
                <a:schemeClr val="tx1"/>
              </a:solidFill>
              <a:latin typeface="Aptos" panose="020B0004020202020204" pitchFamily="34" charset="0"/>
            </a:endParaRPr>
          </a:p>
          <a:p>
            <a:pPr lvl="1"/>
            <a:endParaRPr lang="en-US" sz="1800" dirty="0">
              <a:solidFill>
                <a:schemeClr val="tx1"/>
              </a:solidFill>
            </a:endParaRPr>
          </a:p>
          <a:p>
            <a:pPr lvl="1"/>
            <a:endParaRPr lang="en-US" sz="2400" dirty="0">
              <a:solidFill>
                <a:schemeClr val="tx1"/>
              </a:solidFill>
            </a:endParaRPr>
          </a:p>
          <a:p>
            <a:pPr marL="548640" lvl="2" indent="0">
              <a:buNone/>
            </a:pPr>
            <a:endParaRPr lang="en-US" sz="1400" dirty="0">
              <a:solidFill>
                <a:schemeClr val="tx1"/>
              </a:solidFill>
            </a:endParaRPr>
          </a:p>
        </p:txBody>
      </p:sp>
      <p:pic>
        <p:nvPicPr>
          <p:cNvPr id="5" name="Picture 4" descr="A green and yellow logo&#10;&#10;Description automatically generated">
            <a:extLst>
              <a:ext uri="{FF2B5EF4-FFF2-40B4-BE49-F238E27FC236}">
                <a16:creationId xmlns:a16="http://schemas.microsoft.com/office/drawing/2014/main" id="{41EFAC11-191B-D7FA-9CEE-51230CB9CB91}"/>
              </a:ext>
            </a:extLst>
          </p:cNvPr>
          <p:cNvPicPr>
            <a:picLocks noChangeAspect="1"/>
          </p:cNvPicPr>
          <p:nvPr/>
        </p:nvPicPr>
        <p:blipFill>
          <a:blip r:embed="rId3"/>
          <a:stretch>
            <a:fillRect/>
          </a:stretch>
        </p:blipFill>
        <p:spPr>
          <a:xfrm>
            <a:off x="10828867" y="5849917"/>
            <a:ext cx="931335" cy="585299"/>
          </a:xfrm>
          <a:prstGeom prst="rect">
            <a:avLst/>
          </a:prstGeom>
        </p:spPr>
      </p:pic>
      <p:pic>
        <p:nvPicPr>
          <p:cNvPr id="8" name="Picture 7" descr="A group of people in a room&#10;&#10;AI-generated content may be incorrect.">
            <a:extLst>
              <a:ext uri="{FF2B5EF4-FFF2-40B4-BE49-F238E27FC236}">
                <a16:creationId xmlns:a16="http://schemas.microsoft.com/office/drawing/2014/main" id="{771F08FA-3202-B3AE-208C-6C54C438DEEC}"/>
              </a:ext>
            </a:extLst>
          </p:cNvPr>
          <p:cNvPicPr>
            <a:picLocks noChangeAspect="1"/>
          </p:cNvPicPr>
          <p:nvPr/>
        </p:nvPicPr>
        <p:blipFill>
          <a:blip r:embed="rId4">
            <a:extLst>
              <a:ext uri="{28A0092B-C50C-407E-A947-70E740481C1C}">
                <a14:useLocalDpi xmlns:a14="http://schemas.microsoft.com/office/drawing/2010/main" val="0"/>
              </a:ext>
            </a:extLst>
          </a:blip>
          <a:srcRect l="12119" t="21316" b="25730"/>
          <a:stretch/>
        </p:blipFill>
        <p:spPr>
          <a:xfrm>
            <a:off x="6080019" y="1673816"/>
            <a:ext cx="5170028" cy="2322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0FDB2950-5A3B-9C1B-20E9-0084B8C4D80F}"/>
              </a:ext>
            </a:extLst>
          </p:cNvPr>
          <p:cNvPicPr>
            <a:picLocks noChangeAspect="1"/>
          </p:cNvPicPr>
          <p:nvPr/>
        </p:nvPicPr>
        <p:blipFill>
          <a:blip r:embed="rId5"/>
          <a:stretch>
            <a:fillRect/>
          </a:stretch>
        </p:blipFill>
        <p:spPr>
          <a:xfrm>
            <a:off x="8726364" y="3538475"/>
            <a:ext cx="2846832" cy="2135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group of people standing in a room&#10;&#10;AI-generated content may be incorrect.">
            <a:extLst>
              <a:ext uri="{FF2B5EF4-FFF2-40B4-BE49-F238E27FC236}">
                <a16:creationId xmlns:a16="http://schemas.microsoft.com/office/drawing/2014/main" id="{C84E645A-5210-CDC5-07F6-76EA14E7792F}"/>
              </a:ext>
            </a:extLst>
          </p:cNvPr>
          <p:cNvPicPr>
            <a:picLocks noChangeAspect="1"/>
          </p:cNvPicPr>
          <p:nvPr/>
        </p:nvPicPr>
        <p:blipFill>
          <a:blip r:embed="rId6">
            <a:extLst>
              <a:ext uri="{28A0092B-C50C-407E-A947-70E740481C1C}">
                <a14:useLocalDpi xmlns:a14="http://schemas.microsoft.com/office/drawing/2010/main" val="0"/>
              </a:ext>
            </a:extLst>
          </a:blip>
          <a:srcRect l="15467" r="26533"/>
          <a:stretch/>
        </p:blipFill>
        <p:spPr>
          <a:xfrm rot="5400000">
            <a:off x="6558020" y="4519029"/>
            <a:ext cx="1609344" cy="2081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2108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D6F0-445A-E686-762C-493DF524D8A8}"/>
              </a:ext>
            </a:extLst>
          </p:cNvPr>
          <p:cNvSpPr>
            <a:spLocks noGrp="1"/>
          </p:cNvSpPr>
          <p:nvPr>
            <p:ph type="title"/>
          </p:nvPr>
        </p:nvSpPr>
        <p:spPr>
          <a:xfrm>
            <a:off x="497748" y="344424"/>
            <a:ext cx="10524744" cy="1356360"/>
          </a:xfrm>
        </p:spPr>
        <p:txBody>
          <a:bodyPr/>
          <a:lstStyle/>
          <a:p>
            <a:r>
              <a:rPr lang="en-US" dirty="0">
                <a:solidFill>
                  <a:schemeClr val="tx1"/>
                </a:solidFill>
                <a:latin typeface="Aptos"/>
              </a:rPr>
              <a:t>Feedback from the Sitka Elders</a:t>
            </a:r>
            <a:endParaRPr lang="en-US" dirty="0">
              <a:solidFill>
                <a:schemeClr val="tx1"/>
              </a:solidFill>
              <a:latin typeface="Aptos" panose="020B0004020202020204" pitchFamily="34" charset="0"/>
            </a:endParaRPr>
          </a:p>
        </p:txBody>
      </p:sp>
      <p:pic>
        <p:nvPicPr>
          <p:cNvPr id="7" name="Content Placeholder 6" descr="A group of people in a room&#10;&#10;AI-generated content may be incorrect.">
            <a:extLst>
              <a:ext uri="{FF2B5EF4-FFF2-40B4-BE49-F238E27FC236}">
                <a16:creationId xmlns:a16="http://schemas.microsoft.com/office/drawing/2014/main" id="{646C8023-B75E-36A6-64BE-0D60442D835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52613" y="1700784"/>
            <a:ext cx="3878262" cy="2908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a:extLst>
              <a:ext uri="{FF2B5EF4-FFF2-40B4-BE49-F238E27FC236}">
                <a16:creationId xmlns:a16="http://schemas.microsoft.com/office/drawing/2014/main" id="{DF97D433-2871-4620-7043-81C983B49E7E}"/>
              </a:ext>
            </a:extLst>
          </p:cNvPr>
          <p:cNvSpPr>
            <a:spLocks noGrp="1"/>
          </p:cNvSpPr>
          <p:nvPr>
            <p:ph sz="half" idx="2"/>
          </p:nvPr>
        </p:nvSpPr>
        <p:spPr>
          <a:xfrm>
            <a:off x="5669280" y="1764792"/>
            <a:ext cx="5353212" cy="4315968"/>
          </a:xfrm>
        </p:spPr>
        <p:txBody>
          <a:bodyPr vert="horz" lIns="91440" tIns="45720" rIns="91440" bIns="45720" rtlCol="0" anchor="t">
            <a:noAutofit/>
          </a:bodyPr>
          <a:lstStyle/>
          <a:p>
            <a:r>
              <a:rPr lang="en-US" sz="2800" dirty="0">
                <a:solidFill>
                  <a:schemeClr val="tx1"/>
                </a:solidFill>
                <a:latin typeface="Aptos" panose="020B0004020202020204" pitchFamily="34" charset="0"/>
              </a:rPr>
              <a:t>8% of responding elders expressed currenting having an in-home care giver</a:t>
            </a:r>
          </a:p>
          <a:p>
            <a:r>
              <a:rPr lang="en-US" sz="2800" dirty="0">
                <a:solidFill>
                  <a:schemeClr val="tx1"/>
                </a:solidFill>
                <a:latin typeface="Aptos" panose="020B0004020202020204" pitchFamily="34" charset="0"/>
              </a:rPr>
              <a:t>8% of responding elders expressed looking for in-home care services</a:t>
            </a:r>
          </a:p>
          <a:p>
            <a:r>
              <a:rPr lang="en-US" sz="2800" dirty="0">
                <a:solidFill>
                  <a:schemeClr val="tx1"/>
                </a:solidFill>
                <a:latin typeface="Aptos" panose="020B0004020202020204" pitchFamily="34" charset="0"/>
              </a:rPr>
              <a:t>50% reported that they learn about a new service or program</a:t>
            </a:r>
          </a:p>
          <a:p>
            <a:r>
              <a:rPr lang="en-US" sz="2800" dirty="0">
                <a:solidFill>
                  <a:schemeClr val="tx1"/>
                </a:solidFill>
                <a:latin typeface="Aptos" panose="020B0004020202020204" pitchFamily="34" charset="0"/>
              </a:rPr>
              <a:t>81% would like to see the event annually in the community.</a:t>
            </a:r>
          </a:p>
        </p:txBody>
      </p:sp>
      <p:pic>
        <p:nvPicPr>
          <p:cNvPr id="5" name="Picture 4" descr="A green and yellow logo&#10;&#10;Description automatically generated">
            <a:extLst>
              <a:ext uri="{FF2B5EF4-FFF2-40B4-BE49-F238E27FC236}">
                <a16:creationId xmlns:a16="http://schemas.microsoft.com/office/drawing/2014/main" id="{CC5C38A6-EFFC-675D-9730-087B241C094F}"/>
              </a:ext>
            </a:extLst>
          </p:cNvPr>
          <p:cNvPicPr>
            <a:picLocks noChangeAspect="1"/>
          </p:cNvPicPr>
          <p:nvPr/>
        </p:nvPicPr>
        <p:blipFill>
          <a:blip r:embed="rId4"/>
          <a:stretch>
            <a:fillRect/>
          </a:stretch>
        </p:blipFill>
        <p:spPr>
          <a:xfrm>
            <a:off x="10828867" y="5849917"/>
            <a:ext cx="931335" cy="585299"/>
          </a:xfrm>
          <a:prstGeom prst="rect">
            <a:avLst/>
          </a:prstGeom>
        </p:spPr>
      </p:pic>
      <p:pic>
        <p:nvPicPr>
          <p:cNvPr id="9" name="Picture 8" descr="A group of people in a room&#10;&#10;AI-generated content may be incorrect.">
            <a:extLst>
              <a:ext uri="{FF2B5EF4-FFF2-40B4-BE49-F238E27FC236}">
                <a16:creationId xmlns:a16="http://schemas.microsoft.com/office/drawing/2014/main" id="{128C6D9B-4C65-47BE-77A9-C2B2B92DF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76" y="3904006"/>
            <a:ext cx="2893996" cy="2170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5916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extBox 1">
            <a:extLst>
              <a:ext uri="{FF2B5EF4-FFF2-40B4-BE49-F238E27FC236}">
                <a16:creationId xmlns:a16="http://schemas.microsoft.com/office/drawing/2014/main" id="{598EFD2C-2213-13D8-DEFF-E0A48D5C40FF}"/>
              </a:ext>
            </a:extLst>
          </p:cNvPr>
          <p:cNvSpPr txBox="1"/>
          <p:nvPr/>
        </p:nvSpPr>
        <p:spPr>
          <a:xfrm>
            <a:off x="4690873" y="558820"/>
            <a:ext cx="6956036" cy="1356360"/>
          </a:xfrm>
          <a:prstGeom prst="rect">
            <a:avLst/>
          </a:prstGeom>
        </p:spPr>
        <p:txBody>
          <a:bodyPr vert="horz" lIns="91440" tIns="45720" rIns="91440" bIns="45720" rtlCol="0" anchor="ctr">
            <a:normAutofit lnSpcReduction="10000"/>
          </a:bodyPr>
          <a:lstStyle/>
          <a:p>
            <a:pPr defTabSz="914400">
              <a:lnSpc>
                <a:spcPct val="90000"/>
              </a:lnSpc>
              <a:spcBef>
                <a:spcPct val="0"/>
              </a:spcBef>
              <a:spcAft>
                <a:spcPts val="600"/>
              </a:spcAft>
            </a:pPr>
            <a:r>
              <a:rPr lang="en-US" sz="4400" dirty="0">
                <a:latin typeface="Aptos" panose="020B0004020202020204" pitchFamily="34" charset="0"/>
                <a:ea typeface="+mj-ea"/>
                <a:cs typeface="+mj-cs"/>
              </a:rPr>
              <a:t>Elders Speak up: </a:t>
            </a:r>
          </a:p>
          <a:p>
            <a:pPr defTabSz="914400">
              <a:lnSpc>
                <a:spcPct val="90000"/>
              </a:lnSpc>
              <a:spcBef>
                <a:spcPct val="0"/>
              </a:spcBef>
              <a:spcAft>
                <a:spcPts val="600"/>
              </a:spcAft>
            </a:pPr>
            <a:r>
              <a:rPr lang="en-US" sz="4400" dirty="0">
                <a:latin typeface="Aptos" panose="020B0004020202020204" pitchFamily="34" charset="0"/>
                <a:ea typeface="+mj-ea"/>
                <a:cs typeface="+mj-cs"/>
              </a:rPr>
              <a:t>Gaps in Sitkan Services </a:t>
            </a:r>
          </a:p>
        </p:txBody>
      </p:sp>
      <p:sp>
        <p:nvSpPr>
          <p:cNvPr id="4" name="TextBox 3">
            <a:extLst>
              <a:ext uri="{FF2B5EF4-FFF2-40B4-BE49-F238E27FC236}">
                <a16:creationId xmlns:a16="http://schemas.microsoft.com/office/drawing/2014/main" id="{B5827114-D201-DAAB-F2DB-DB9E3F6306A0}"/>
              </a:ext>
            </a:extLst>
          </p:cNvPr>
          <p:cNvSpPr txBox="1"/>
          <p:nvPr/>
        </p:nvSpPr>
        <p:spPr>
          <a:xfrm>
            <a:off x="4589672" y="1915180"/>
            <a:ext cx="7245711" cy="4622780"/>
          </a:xfrm>
          <a:prstGeom prst="rect">
            <a:avLst/>
          </a:prstGeom>
        </p:spPr>
        <p:txBody>
          <a:bodyPr vert="horz" lIns="91440" tIns="45720" rIns="91440" bIns="45720" rtlCol="0">
            <a:normAutofit lnSpcReduction="10000"/>
          </a:bodyPr>
          <a:lstStyle/>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Free bus services for Medicare Recipients</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Annual Health Fair with lab services for blood work available</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More Senior Housing in the downtown area (walkable distance)</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Community call in system for single elders living in the community to check in with someone for safety.</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Home health care medication administration services</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Benches placed in downtown and along trails</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More ADA compliance throughout the city and community</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More in-home care availability</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Elder fishing charters (free)</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Revitalize the Senior Center</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Help with electronics (cell phones)</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More media about senior group activities</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Opportunities to help others</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Help with gardening</a:t>
            </a:r>
          </a:p>
          <a:p>
            <a:pPr marL="285750" indent="-182880" defTabSz="914400">
              <a:lnSpc>
                <a:spcPct val="90000"/>
              </a:lnSpc>
              <a:spcAft>
                <a:spcPts val="600"/>
              </a:spcAft>
              <a:buClr>
                <a:schemeClr val="accent1"/>
              </a:buClr>
              <a:buSzPct val="80000"/>
              <a:buFont typeface="Corbel" pitchFamily="34" charset="0"/>
              <a:buChar char="•"/>
            </a:pPr>
            <a:r>
              <a:rPr lang="en-US" sz="1600" dirty="0">
                <a:latin typeface="Aptos" panose="020B0004020202020204" pitchFamily="34" charset="0"/>
              </a:rPr>
              <a:t>Want future events with a Marry-go-round, a Ferris wheel, and bumper cars.</a:t>
            </a:r>
          </a:p>
          <a:p>
            <a:pPr indent="-182880" defTabSz="914400">
              <a:lnSpc>
                <a:spcPct val="90000"/>
              </a:lnSpc>
              <a:spcAft>
                <a:spcPts val="600"/>
              </a:spcAft>
              <a:buClr>
                <a:schemeClr val="accent1"/>
              </a:buClr>
              <a:buSzPct val="80000"/>
              <a:buFont typeface="Corbel" pitchFamily="34" charset="0"/>
              <a:buChar char="•"/>
            </a:pPr>
            <a:endParaRPr lang="en-US" sz="1100" dirty="0">
              <a:solidFill>
                <a:schemeClr val="accent1"/>
              </a:solidFill>
            </a:endParaRPr>
          </a:p>
        </p:txBody>
      </p:sp>
      <p:pic>
        <p:nvPicPr>
          <p:cNvPr id="3" name="Picture 2" descr="A green and yellow logo&#10;&#10;Description automatically generated">
            <a:extLst>
              <a:ext uri="{FF2B5EF4-FFF2-40B4-BE49-F238E27FC236}">
                <a16:creationId xmlns:a16="http://schemas.microsoft.com/office/drawing/2014/main" id="{25B3DE13-B298-6B5A-F3BA-7ABDD459563F}"/>
              </a:ext>
            </a:extLst>
          </p:cNvPr>
          <p:cNvPicPr>
            <a:picLocks noChangeAspect="1"/>
          </p:cNvPicPr>
          <p:nvPr/>
        </p:nvPicPr>
        <p:blipFill>
          <a:blip r:embed="rId3"/>
          <a:stretch>
            <a:fillRect/>
          </a:stretch>
        </p:blipFill>
        <p:spPr>
          <a:xfrm>
            <a:off x="10781366" y="399143"/>
            <a:ext cx="931335" cy="585299"/>
          </a:xfrm>
          <a:prstGeom prst="rect">
            <a:avLst/>
          </a:prstGeom>
        </p:spPr>
      </p:pic>
      <p:sp>
        <p:nvSpPr>
          <p:cNvPr id="6" name="TextBox 5">
            <a:extLst>
              <a:ext uri="{FF2B5EF4-FFF2-40B4-BE49-F238E27FC236}">
                <a16:creationId xmlns:a16="http://schemas.microsoft.com/office/drawing/2014/main" id="{91C1F26B-990E-EA2C-FB7F-CEDB37052080}"/>
              </a:ext>
            </a:extLst>
          </p:cNvPr>
          <p:cNvSpPr txBox="1"/>
          <p:nvPr/>
        </p:nvSpPr>
        <p:spPr>
          <a:xfrm>
            <a:off x="231141" y="6614160"/>
            <a:ext cx="905256" cy="215444"/>
          </a:xfrm>
          <a:prstGeom prst="rect">
            <a:avLst/>
          </a:prstGeom>
          <a:noFill/>
        </p:spPr>
        <p:txBody>
          <a:bodyPr wrap="square" rtlCol="0">
            <a:spAutoFit/>
          </a:bodyPr>
          <a:lstStyle/>
          <a:p>
            <a:r>
              <a:rPr lang="en-US" sz="800" dirty="0"/>
              <a:t>Istockphoto.com</a:t>
            </a:r>
          </a:p>
        </p:txBody>
      </p:sp>
      <p:pic>
        <p:nvPicPr>
          <p:cNvPr id="1026" name="Picture 2" descr="Alaskan City &quot;Sitka, Alaska at sunrise.&quot; Alaska - US State Stock Photo">
            <a:extLst>
              <a:ext uri="{FF2B5EF4-FFF2-40B4-BE49-F238E27FC236}">
                <a16:creationId xmlns:a16="http://schemas.microsoft.com/office/drawing/2014/main" id="{D10F4EEC-CB16-46E8-F26D-FE69131F6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400" b="35820"/>
          <a:stretch/>
        </p:blipFill>
        <p:spPr bwMode="auto">
          <a:xfrm>
            <a:off x="379029" y="855045"/>
            <a:ext cx="4062754" cy="2120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Mount Edgecumbe Mount Edgecumbe, Alaksa, USA sitka alaska stock pictures, royalty-free photos &amp; images">
            <a:extLst>
              <a:ext uri="{FF2B5EF4-FFF2-40B4-BE49-F238E27FC236}">
                <a16:creationId xmlns:a16="http://schemas.microsoft.com/office/drawing/2014/main" id="{0F5AD077-95E9-7093-291C-B516764B6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931" y="3429000"/>
            <a:ext cx="3526950" cy="2351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43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A93081D-985B-459F-932C-0B0C8B95D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69B90C9-0E81-00BA-5206-0A96420ED1DF}"/>
              </a:ext>
            </a:extLst>
          </p:cNvPr>
          <p:cNvSpPr>
            <a:spLocks noGrp="1"/>
          </p:cNvSpPr>
          <p:nvPr>
            <p:ph type="title"/>
          </p:nvPr>
        </p:nvSpPr>
        <p:spPr>
          <a:xfrm>
            <a:off x="6106704" y="609600"/>
            <a:ext cx="5364444" cy="1356360"/>
          </a:xfrm>
        </p:spPr>
        <p:txBody>
          <a:bodyPr>
            <a:normAutofit/>
          </a:bodyPr>
          <a:lstStyle/>
          <a:p>
            <a:pPr algn="ctr"/>
            <a:r>
              <a:rPr lang="en-US" b="1" dirty="0">
                <a:solidFill>
                  <a:schemeClr val="tx1"/>
                </a:solidFill>
              </a:rPr>
              <a:t>Ketchikan Resource Fair</a:t>
            </a:r>
          </a:p>
        </p:txBody>
      </p:sp>
      <p:pic>
        <p:nvPicPr>
          <p:cNvPr id="5" name="Picture 4">
            <a:extLst>
              <a:ext uri="{FF2B5EF4-FFF2-40B4-BE49-F238E27FC236}">
                <a16:creationId xmlns:a16="http://schemas.microsoft.com/office/drawing/2014/main" id="{5507BE76-428F-CEE3-9A6E-09D32B89C54D}"/>
              </a:ext>
            </a:extLst>
          </p:cNvPr>
          <p:cNvPicPr>
            <a:picLocks noChangeAspect="1"/>
          </p:cNvPicPr>
          <p:nvPr/>
        </p:nvPicPr>
        <p:blipFill>
          <a:blip r:embed="rId3"/>
          <a:srcRect l="14973" r="27622" b="1"/>
          <a:stretch>
            <a:fillRect/>
          </a:stretch>
        </p:blipFill>
        <p:spPr>
          <a:xfrm>
            <a:off x="697031" y="728472"/>
            <a:ext cx="2370794" cy="2748253"/>
          </a:xfrm>
          <a:prstGeom prst="rect">
            <a:avLst/>
          </a:prstGeom>
        </p:spPr>
      </p:pic>
      <p:pic>
        <p:nvPicPr>
          <p:cNvPr id="4" name="Content Placeholder 3">
            <a:extLst>
              <a:ext uri="{FF2B5EF4-FFF2-40B4-BE49-F238E27FC236}">
                <a16:creationId xmlns:a16="http://schemas.microsoft.com/office/drawing/2014/main" id="{6723C142-C6A5-747A-A7AE-1CC1A1C59783}"/>
              </a:ext>
            </a:extLst>
          </p:cNvPr>
          <p:cNvPicPr>
            <a:picLocks noChangeAspect="1"/>
          </p:cNvPicPr>
          <p:nvPr/>
        </p:nvPicPr>
        <p:blipFill>
          <a:blip r:embed="rId4"/>
          <a:srcRect l="27033" r="28725" b="1"/>
          <a:stretch>
            <a:fillRect/>
          </a:stretch>
        </p:blipFill>
        <p:spPr>
          <a:xfrm>
            <a:off x="3240760" y="728472"/>
            <a:ext cx="2363810" cy="2748253"/>
          </a:xfrm>
          <a:prstGeom prst="rect">
            <a:avLst/>
          </a:prstGeom>
        </p:spPr>
      </p:pic>
      <p:pic>
        <p:nvPicPr>
          <p:cNvPr id="6" name="Picture 5">
            <a:extLst>
              <a:ext uri="{FF2B5EF4-FFF2-40B4-BE49-F238E27FC236}">
                <a16:creationId xmlns:a16="http://schemas.microsoft.com/office/drawing/2014/main" id="{D6FCABEA-EE7E-1A85-CF3A-9A674731F545}"/>
              </a:ext>
            </a:extLst>
          </p:cNvPr>
          <p:cNvPicPr>
            <a:picLocks noChangeAspect="1"/>
          </p:cNvPicPr>
          <p:nvPr/>
        </p:nvPicPr>
        <p:blipFill>
          <a:blip r:embed="rId5"/>
          <a:srcRect r="1" b="7772"/>
          <a:stretch>
            <a:fillRect/>
          </a:stretch>
        </p:blipFill>
        <p:spPr>
          <a:xfrm>
            <a:off x="697031" y="3635821"/>
            <a:ext cx="4878269" cy="2519537"/>
          </a:xfrm>
          <a:prstGeom prst="rect">
            <a:avLst/>
          </a:prstGeom>
        </p:spPr>
      </p:pic>
      <p:sp>
        <p:nvSpPr>
          <p:cNvPr id="9" name="Content Placeholder 8">
            <a:extLst>
              <a:ext uri="{FF2B5EF4-FFF2-40B4-BE49-F238E27FC236}">
                <a16:creationId xmlns:a16="http://schemas.microsoft.com/office/drawing/2014/main" id="{CCEFDCED-EC7C-A304-A7A1-22601050379A}"/>
              </a:ext>
            </a:extLst>
          </p:cNvPr>
          <p:cNvSpPr>
            <a:spLocks noGrp="1"/>
          </p:cNvSpPr>
          <p:nvPr>
            <p:ph idx="1"/>
          </p:nvPr>
        </p:nvSpPr>
        <p:spPr>
          <a:xfrm>
            <a:off x="6106703" y="2057400"/>
            <a:ext cx="5364444" cy="4038600"/>
          </a:xfrm>
        </p:spPr>
        <p:txBody>
          <a:bodyPr>
            <a:normAutofit/>
          </a:bodyPr>
          <a:lstStyle/>
          <a:p>
            <a:r>
              <a:rPr lang="en-US" sz="2400" dirty="0">
                <a:solidFill>
                  <a:schemeClr val="tx1"/>
                </a:solidFill>
                <a:latin typeface="Aptos" panose="020B0004020202020204" pitchFamily="34" charset="0"/>
              </a:rPr>
              <a:t>September 12, 2025, 11AM-4PM</a:t>
            </a:r>
          </a:p>
          <a:p>
            <a:r>
              <a:rPr lang="en-US" sz="2400" dirty="0">
                <a:solidFill>
                  <a:schemeClr val="tx1"/>
                </a:solidFill>
                <a:latin typeface="Aptos" panose="020B0004020202020204" pitchFamily="34" charset="0"/>
              </a:rPr>
              <a:t>Plaza Mall Ketchikan, Alaska</a:t>
            </a:r>
          </a:p>
          <a:p>
            <a:r>
              <a:rPr lang="en-US" sz="2400" dirty="0">
                <a:solidFill>
                  <a:schemeClr val="tx1"/>
                </a:solidFill>
                <a:latin typeface="Aptos" panose="020B0004020202020204" pitchFamily="34" charset="0"/>
              </a:rPr>
              <a:t>Vendor registration released</a:t>
            </a:r>
          </a:p>
          <a:p>
            <a:pPr lvl="1"/>
            <a:r>
              <a:rPr lang="en-US" sz="2400" dirty="0">
                <a:solidFill>
                  <a:schemeClr val="tx1"/>
                </a:solidFill>
                <a:latin typeface="Aptos" panose="020B0004020202020204" pitchFamily="34" charset="0"/>
              </a:rPr>
              <a:t>35 vendor tables available</a:t>
            </a:r>
          </a:p>
          <a:p>
            <a:pPr marL="274320" lvl="1" indent="0">
              <a:buNone/>
            </a:pPr>
            <a:endParaRPr lang="en-US" sz="2400" dirty="0">
              <a:solidFill>
                <a:schemeClr val="tx1"/>
              </a:solidFill>
              <a:latin typeface="Aptos" panose="020B0004020202020204" pitchFamily="34" charset="0"/>
            </a:endParaRPr>
          </a:p>
          <a:p>
            <a:pPr marL="274320" lvl="1" indent="0">
              <a:buNone/>
            </a:pPr>
            <a:r>
              <a:rPr lang="en-US" sz="2400" dirty="0">
                <a:solidFill>
                  <a:schemeClr val="tx1"/>
                </a:solidFill>
                <a:latin typeface="Aptos" panose="020B0004020202020204" pitchFamily="34" charset="0"/>
              </a:rPr>
              <a:t>Currently, 11 vendors registered</a:t>
            </a:r>
          </a:p>
        </p:txBody>
      </p:sp>
      <p:pic>
        <p:nvPicPr>
          <p:cNvPr id="7" name="Picture 6" descr="A green and yellow logo&#10;&#10;Description automatically generated">
            <a:extLst>
              <a:ext uri="{FF2B5EF4-FFF2-40B4-BE49-F238E27FC236}">
                <a16:creationId xmlns:a16="http://schemas.microsoft.com/office/drawing/2014/main" id="{79C3BC95-EF9B-01E5-D311-2CE93A575125}"/>
              </a:ext>
            </a:extLst>
          </p:cNvPr>
          <p:cNvPicPr>
            <a:picLocks noChangeAspect="1"/>
          </p:cNvPicPr>
          <p:nvPr/>
        </p:nvPicPr>
        <p:blipFill>
          <a:blip r:embed="rId6"/>
          <a:stretch>
            <a:fillRect/>
          </a:stretch>
        </p:blipFill>
        <p:spPr>
          <a:xfrm>
            <a:off x="10782128" y="5777243"/>
            <a:ext cx="931335" cy="585299"/>
          </a:xfrm>
          <a:prstGeom prst="rect">
            <a:avLst/>
          </a:prstGeom>
        </p:spPr>
      </p:pic>
    </p:spTree>
    <p:extLst>
      <p:ext uri="{BB962C8B-B14F-4D97-AF65-F5344CB8AC3E}">
        <p14:creationId xmlns:p14="http://schemas.microsoft.com/office/powerpoint/2010/main" val="1026647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5B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AEEB1-A2DF-F927-2AC4-D84E2121B33B}"/>
              </a:ext>
            </a:extLst>
          </p:cNvPr>
          <p:cNvSpPr>
            <a:spLocks noGrp="1"/>
          </p:cNvSpPr>
          <p:nvPr>
            <p:ph type="title"/>
          </p:nvPr>
        </p:nvSpPr>
        <p:spPr>
          <a:xfrm>
            <a:off x="427338" y="609600"/>
            <a:ext cx="11234762" cy="880872"/>
          </a:xfrm>
        </p:spPr>
        <p:txBody>
          <a:bodyPr>
            <a:normAutofit fontScale="90000"/>
          </a:bodyPr>
          <a:lstStyle/>
          <a:p>
            <a:r>
              <a:rPr lang="en-US" b="1" dirty="0">
                <a:solidFill>
                  <a:schemeClr val="tx1"/>
                </a:solidFill>
                <a:latin typeface="Aptos"/>
              </a:rPr>
              <a:t>Regional Navigation: Senior Center Network</a:t>
            </a:r>
          </a:p>
        </p:txBody>
      </p:sp>
      <p:sp>
        <p:nvSpPr>
          <p:cNvPr id="3" name="Content Placeholder 2">
            <a:extLst>
              <a:ext uri="{FF2B5EF4-FFF2-40B4-BE49-F238E27FC236}">
                <a16:creationId xmlns:a16="http://schemas.microsoft.com/office/drawing/2014/main" id="{DEE6FACA-4684-0F8B-E7FB-3A9790047F85}"/>
              </a:ext>
            </a:extLst>
          </p:cNvPr>
          <p:cNvSpPr>
            <a:spLocks noGrp="1"/>
          </p:cNvSpPr>
          <p:nvPr>
            <p:ph sz="half" idx="1"/>
          </p:nvPr>
        </p:nvSpPr>
        <p:spPr>
          <a:xfrm>
            <a:off x="431797" y="1490472"/>
            <a:ext cx="5871387" cy="4944743"/>
          </a:xfrm>
        </p:spPr>
        <p:txBody>
          <a:bodyPr vert="horz" lIns="91440" tIns="45720" rIns="91440" bIns="45720" rtlCol="0" anchor="t">
            <a:normAutofit fontScale="40000" lnSpcReduction="20000"/>
          </a:bodyPr>
          <a:lstStyle/>
          <a:p>
            <a:pPr marL="45720" indent="0">
              <a:buNone/>
            </a:pPr>
            <a:r>
              <a:rPr lang="en-US" sz="2900" b="1" dirty="0">
                <a:solidFill>
                  <a:schemeClr val="tx1"/>
                </a:solidFill>
                <a:latin typeface="Aptos"/>
              </a:rPr>
              <a:t>Senior Centers Technology </a:t>
            </a:r>
          </a:p>
          <a:p>
            <a:pPr marL="45720" indent="0">
              <a:buNone/>
            </a:pPr>
            <a:r>
              <a:rPr lang="en-US" sz="3800" dirty="0">
                <a:solidFill>
                  <a:schemeClr val="tx1"/>
                </a:solidFill>
                <a:latin typeface="Aptos"/>
              </a:rPr>
              <a:t>Ten Neat systems regionally have been installed in the regional Senior Centers. Ti Chi is being offered  to multiple sites with plans for a Chair Yoga course among other activities.</a:t>
            </a:r>
          </a:p>
          <a:p>
            <a:pPr marL="45720" indent="0">
              <a:buNone/>
            </a:pPr>
            <a:r>
              <a:rPr lang="en-US" sz="3800" dirty="0">
                <a:solidFill>
                  <a:schemeClr val="tx1"/>
                </a:solidFill>
                <a:latin typeface="Aptos" panose="020B0004020202020204" pitchFamily="34" charset="0"/>
              </a:rPr>
              <a:t>Senior Centers have started to offer more activities per site.  They are starting to have community groups coming to ask about engaging seniors in the shared space of the Senior Centers.  </a:t>
            </a:r>
          </a:p>
          <a:p>
            <a:pPr marL="45720" indent="0">
              <a:buNone/>
            </a:pPr>
            <a:endParaRPr lang="en-US" sz="3800" b="1" dirty="0">
              <a:solidFill>
                <a:schemeClr val="tx1"/>
              </a:solidFill>
              <a:latin typeface="Aptos"/>
            </a:endParaRPr>
          </a:p>
          <a:p>
            <a:pPr marL="45720" indent="0">
              <a:buNone/>
            </a:pPr>
            <a:r>
              <a:rPr lang="en-US" sz="3800" b="1" dirty="0">
                <a:solidFill>
                  <a:schemeClr val="tx1"/>
                </a:solidFill>
                <a:latin typeface="Aptos"/>
              </a:rPr>
              <a:t>Senior Center Referral/Navigation Training:</a:t>
            </a:r>
          </a:p>
          <a:p>
            <a:pPr lvl="1"/>
            <a:r>
              <a:rPr lang="en-US" sz="3800" dirty="0">
                <a:solidFill>
                  <a:schemeClr val="tx1"/>
                </a:solidFill>
                <a:latin typeface="Aptos"/>
              </a:rPr>
              <a:t>Intake documentation for Senior Centers have been adjusted to help collect data regarding unmet needs regionally and to support navigation.</a:t>
            </a:r>
          </a:p>
          <a:p>
            <a:pPr lvl="1"/>
            <a:r>
              <a:rPr lang="en-US" sz="3800" dirty="0">
                <a:solidFill>
                  <a:schemeClr val="tx1"/>
                </a:solidFill>
                <a:latin typeface="Aptos"/>
              </a:rPr>
              <a:t>Staff Software training for data collection Jan-April weekly.</a:t>
            </a:r>
          </a:p>
          <a:p>
            <a:pPr lvl="1"/>
            <a:r>
              <a:rPr lang="en-US" sz="3800" dirty="0">
                <a:solidFill>
                  <a:schemeClr val="tx1"/>
                </a:solidFill>
                <a:latin typeface="Aptos"/>
              </a:rPr>
              <a:t>Staff navigational training conducted April 22, 29 and May 1,8 </a:t>
            </a:r>
          </a:p>
          <a:p>
            <a:pPr marL="274320" lvl="1" indent="0">
              <a:buNone/>
            </a:pPr>
            <a:endParaRPr lang="en-US" sz="3800" b="1" dirty="0">
              <a:solidFill>
                <a:schemeClr val="tx1"/>
              </a:solidFill>
              <a:latin typeface="Aptos"/>
            </a:endParaRPr>
          </a:p>
          <a:p>
            <a:pPr marL="45720" indent="0">
              <a:buNone/>
            </a:pPr>
            <a:r>
              <a:rPr lang="en-US" sz="3800" dirty="0">
                <a:solidFill>
                  <a:schemeClr val="tx1"/>
                </a:solidFill>
                <a:latin typeface="Aptos" panose="020B0004020202020204" pitchFamily="34" charset="0"/>
              </a:rPr>
              <a:t>Catholic Community Service (CCS) has posted three positions to support the  project </a:t>
            </a:r>
          </a:p>
          <a:p>
            <a:pPr lvl="1"/>
            <a:r>
              <a:rPr lang="en-US" sz="3800" dirty="0">
                <a:solidFill>
                  <a:schemeClr val="tx1"/>
                </a:solidFill>
                <a:latin typeface="Aptos" panose="020B0004020202020204" pitchFamily="34" charset="0"/>
              </a:rPr>
              <a:t>Hired, New Operations Manager- Filled</a:t>
            </a:r>
          </a:p>
          <a:p>
            <a:pPr lvl="1"/>
            <a:r>
              <a:rPr lang="en-US" sz="3800" dirty="0">
                <a:solidFill>
                  <a:schemeClr val="tx1"/>
                </a:solidFill>
                <a:latin typeface="Aptos" panose="020B0004020202020204" pitchFamily="34" charset="0"/>
              </a:rPr>
              <a:t>Hired, JV Activities position - Filled</a:t>
            </a:r>
          </a:p>
          <a:p>
            <a:pPr lvl="1"/>
            <a:r>
              <a:rPr lang="en-US" sz="3800" dirty="0">
                <a:solidFill>
                  <a:schemeClr val="tx1"/>
                </a:solidFill>
                <a:latin typeface="Aptos" panose="020B0004020202020204" pitchFamily="34" charset="0"/>
              </a:rPr>
              <a:t>Pending Activities/Cook (Ketchikan) - Filled</a:t>
            </a:r>
          </a:p>
          <a:p>
            <a:endParaRPr lang="en-US" dirty="0"/>
          </a:p>
        </p:txBody>
      </p:sp>
      <p:sp>
        <p:nvSpPr>
          <p:cNvPr id="4" name="Content Placeholder 3">
            <a:extLst>
              <a:ext uri="{FF2B5EF4-FFF2-40B4-BE49-F238E27FC236}">
                <a16:creationId xmlns:a16="http://schemas.microsoft.com/office/drawing/2014/main" id="{9D5DA407-52A8-3865-65FC-C4A8EC2CA42C}"/>
              </a:ext>
            </a:extLst>
          </p:cNvPr>
          <p:cNvSpPr>
            <a:spLocks noGrp="1"/>
          </p:cNvSpPr>
          <p:nvPr>
            <p:ph sz="half" idx="2"/>
          </p:nvPr>
        </p:nvSpPr>
        <p:spPr>
          <a:xfrm>
            <a:off x="6668654" y="1490472"/>
            <a:ext cx="4926491" cy="4944743"/>
          </a:xfrm>
        </p:spPr>
        <p:txBody>
          <a:bodyPr>
            <a:normAutofit fontScale="40000" lnSpcReduction="20000"/>
          </a:bodyPr>
          <a:lstStyle/>
          <a:p>
            <a:pPr marL="45720" indent="0">
              <a:buNone/>
            </a:pPr>
            <a:r>
              <a:rPr lang="en-US" sz="3800" b="1" dirty="0">
                <a:solidFill>
                  <a:schemeClr val="tx1"/>
                </a:solidFill>
                <a:latin typeface="Aptos"/>
              </a:rPr>
              <a:t>Data Collection:</a:t>
            </a:r>
          </a:p>
          <a:p>
            <a:pPr marL="45720" indent="0">
              <a:buNone/>
            </a:pPr>
            <a:r>
              <a:rPr lang="en-US" sz="3800" dirty="0">
                <a:solidFill>
                  <a:schemeClr val="tx1"/>
                </a:solidFill>
                <a:latin typeface="Aptos"/>
              </a:rPr>
              <a:t>Data collection has started  and is pending submission into My Senior Center software.</a:t>
            </a:r>
          </a:p>
          <a:p>
            <a:pPr marL="45720" indent="0">
              <a:buNone/>
            </a:pPr>
            <a:r>
              <a:rPr lang="en-US" sz="3800" dirty="0">
                <a:solidFill>
                  <a:schemeClr val="tx1"/>
                </a:solidFill>
                <a:latin typeface="Aptos"/>
              </a:rPr>
              <a:t>Regional Elder Care Survey, Summer 2025 – planning stages by CCS</a:t>
            </a:r>
          </a:p>
          <a:p>
            <a:pPr marL="45720" indent="0">
              <a:buNone/>
            </a:pPr>
            <a:r>
              <a:rPr lang="en-US" sz="3800" dirty="0">
                <a:solidFill>
                  <a:schemeClr val="tx1"/>
                </a:solidFill>
                <a:latin typeface="Aptos" panose="020B0004020202020204" pitchFamily="34" charset="0"/>
              </a:rPr>
              <a:t>Identified that the United Way 211 has unmet need data collected by region that can be compared with community collection data</a:t>
            </a:r>
          </a:p>
          <a:p>
            <a:pPr marL="45720" indent="0">
              <a:buNone/>
            </a:pPr>
            <a:endParaRPr lang="en-US" sz="2900" dirty="0">
              <a:solidFill>
                <a:schemeClr val="tx1"/>
              </a:solidFill>
              <a:latin typeface="Aptos" panose="020B0004020202020204" pitchFamily="34" charset="0"/>
            </a:endParaRPr>
          </a:p>
          <a:p>
            <a:pPr marL="45720" indent="0">
              <a:buNone/>
            </a:pPr>
            <a:endParaRPr lang="en-US" sz="2900" b="1" dirty="0">
              <a:solidFill>
                <a:schemeClr val="tx1"/>
              </a:solidFill>
              <a:latin typeface="Aptos" panose="020B0004020202020204" pitchFamily="34" charset="0"/>
            </a:endParaRPr>
          </a:p>
          <a:p>
            <a:pPr marL="274320" lvl="1" indent="0">
              <a:buNone/>
            </a:pPr>
            <a:endParaRPr lang="en-US" sz="2200" dirty="0">
              <a:solidFill>
                <a:schemeClr val="tx1"/>
              </a:solidFill>
            </a:endParaRPr>
          </a:p>
          <a:p>
            <a:pPr marL="45720" indent="0">
              <a:buNone/>
            </a:pPr>
            <a:endParaRPr lang="en-US" dirty="0"/>
          </a:p>
        </p:txBody>
      </p:sp>
      <p:pic>
        <p:nvPicPr>
          <p:cNvPr id="5" name="Picture 4" descr="A green and yellow logo&#10;&#10;Description automatically generated">
            <a:extLst>
              <a:ext uri="{FF2B5EF4-FFF2-40B4-BE49-F238E27FC236}">
                <a16:creationId xmlns:a16="http://schemas.microsoft.com/office/drawing/2014/main" id="{CCFD61AB-5355-740C-B61C-26B88D5FC950}"/>
              </a:ext>
            </a:extLst>
          </p:cNvPr>
          <p:cNvPicPr>
            <a:picLocks noChangeAspect="1"/>
          </p:cNvPicPr>
          <p:nvPr/>
        </p:nvPicPr>
        <p:blipFill>
          <a:blip r:embed="rId3"/>
          <a:stretch>
            <a:fillRect/>
          </a:stretch>
        </p:blipFill>
        <p:spPr>
          <a:xfrm>
            <a:off x="10828867" y="5849917"/>
            <a:ext cx="931335" cy="585299"/>
          </a:xfrm>
          <a:prstGeom prst="rect">
            <a:avLst/>
          </a:prstGeom>
        </p:spPr>
      </p:pic>
      <p:pic>
        <p:nvPicPr>
          <p:cNvPr id="6" name="Picture 5">
            <a:extLst>
              <a:ext uri="{FF2B5EF4-FFF2-40B4-BE49-F238E27FC236}">
                <a16:creationId xmlns:a16="http://schemas.microsoft.com/office/drawing/2014/main" id="{FACB5392-6A57-24D0-55EA-D842E98CEA3E}"/>
              </a:ext>
            </a:extLst>
          </p:cNvPr>
          <p:cNvPicPr>
            <a:picLocks noChangeAspect="1"/>
          </p:cNvPicPr>
          <p:nvPr/>
        </p:nvPicPr>
        <p:blipFill>
          <a:blip r:embed="rId4"/>
          <a:srcRect l="36146"/>
          <a:stretch/>
        </p:blipFill>
        <p:spPr>
          <a:xfrm>
            <a:off x="7083706" y="3855855"/>
            <a:ext cx="2964640" cy="2579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5639158"/>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6508C7D1CF894490E857606F4203DB" ma:contentTypeVersion="22" ma:contentTypeDescription="Create a new document." ma:contentTypeScope="" ma:versionID="e5f3e434eee5936a2e2273b36d4154c8">
  <xsd:schema xmlns:xsd="http://www.w3.org/2001/XMLSchema" xmlns:xs="http://www.w3.org/2001/XMLSchema" xmlns:p="http://schemas.microsoft.com/office/2006/metadata/properties" xmlns:ns2="f35983de-8aec-4939-923b-12f10abb2a6c" xmlns:ns3="9f351699-c11c-40a8-bd6d-32f4f474aeab" xmlns:ns4="a33b12b9-0a34-4d83-af9a-cccd91dea7c7" targetNamespace="http://schemas.microsoft.com/office/2006/metadata/properties" ma:root="true" ma:fieldsID="1851e7af7e1e83a2c4a79c7723d2325b" ns2:_="" ns3:_="" ns4:_="">
    <xsd:import namespace="f35983de-8aec-4939-923b-12f10abb2a6c"/>
    <xsd:import namespace="9f351699-c11c-40a8-bd6d-32f4f474aeab"/>
    <xsd:import namespace="a33b12b9-0a34-4d83-af9a-cccd91dea7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4:SharedWithDetails" minOccurs="0"/>
                <xsd:element ref="ns2:MediaServiceAutoKeyPoints" minOccurs="0"/>
                <xsd:element ref="ns2:MediaServiceKeyPoints" minOccurs="0"/>
                <xsd:element ref="ns2:MediaLengthInSeconds" minOccurs="0"/>
                <xsd:element ref="ns2:Active_x0020_Folde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983de-8aec-4939-923b-12f10abb2a6c"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Tags" ma:index="7" nillable="true" ma:displayName="MediaServiceAutoTags" ma:internalName="MediaServiceAutoTags" ma:readOnly="true">
      <xsd:simpleType>
        <xsd:restriction base="dms:Text"/>
      </xsd:simpleType>
    </xsd:element>
    <xsd:element name="MediaServiceOCR" ma:index="8" nillable="true" ma:displayName="MediaServiceOCR" ma:internalName="MediaServiceOCR" ma:readOnly="true">
      <xsd:simpleType>
        <xsd:restriction base="dms:Note">
          <xsd:maxLength value="255"/>
        </xsd:restriction>
      </xsd:simpleType>
    </xsd:element>
    <xsd:element name="MediaServiceLocation" ma:index="10" nillable="true" ma:displayName="MediaServiceLocation" ma:internalName="MediaServiceLocation"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Active_x0020_Folder" ma:index="21" nillable="true" ma:displayName="Active Folder" ma:default="1" ma:internalName="Active_x0020_Folder">
      <xsd:simpleType>
        <xsd:restriction base="dms:Boolea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237d4ef-1db9-4a38-8f29-0ba9042bcd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351699-c11c-40a8-bd6d-32f4f474aea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4" nillable="true" ma:displayName="Taxonomy Catch All Column" ma:hidden="true" ma:list="{36d2d822-326c-49c4-8eed-870717657213}" ma:internalName="TaxCatchAll" ma:showField="CatchAllData" ma:web="9f351699-c11c-40a8-bd6d-32f4f474ae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33b12b9-0a34-4d83-af9a-cccd91dea7c7"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5983de-8aec-4939-923b-12f10abb2a6c">
      <Terms xmlns="http://schemas.microsoft.com/office/infopath/2007/PartnerControls"/>
    </lcf76f155ced4ddcb4097134ff3c332f>
    <TaxCatchAll xmlns="9f351699-c11c-40a8-bd6d-32f4f474aeab" xsi:nil="true"/>
    <SharedWithUsers xmlns="9f351699-c11c-40a8-bd6d-32f4f474aeab">
      <UserInfo>
        <DisplayName>Charla Brown</DisplayName>
        <AccountId>19</AccountId>
        <AccountType/>
      </UserInfo>
    </SharedWithUsers>
    <Active_x0020_Folder xmlns="f35983de-8aec-4939-923b-12f10abb2a6c">true</Active_x0020_Folder>
  </documentManagement>
</p:properties>
</file>

<file path=customXml/itemProps1.xml><?xml version="1.0" encoding="utf-8"?>
<ds:datastoreItem xmlns:ds="http://schemas.openxmlformats.org/officeDocument/2006/customXml" ds:itemID="{5300D9F2-660B-4CB9-AFF9-AB325ECD7B88}">
  <ds:schemaRefs>
    <ds:schemaRef ds:uri="http://schemas.microsoft.com/sharepoint/v3/contenttype/forms"/>
  </ds:schemaRefs>
</ds:datastoreItem>
</file>

<file path=customXml/itemProps2.xml><?xml version="1.0" encoding="utf-8"?>
<ds:datastoreItem xmlns:ds="http://schemas.openxmlformats.org/officeDocument/2006/customXml" ds:itemID="{72EA1203-9C40-435E-A15A-F62939D5F955}">
  <ds:schemaRefs>
    <ds:schemaRef ds:uri="9f351699-c11c-40a8-bd6d-32f4f474aeab"/>
    <ds:schemaRef ds:uri="a33b12b9-0a34-4d83-af9a-cccd91dea7c7"/>
    <ds:schemaRef ds:uri="f35983de-8aec-4939-923b-12f10abb2a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DC9766-D08E-49AB-8BA7-D7D76C907C80}">
  <ds:schemaRefs>
    <ds:schemaRef ds:uri="9f351699-c11c-40a8-bd6d-32f4f474aeab"/>
    <ds:schemaRef ds:uri="a33b12b9-0a34-4d83-af9a-cccd91dea7c7"/>
    <ds:schemaRef ds:uri="f35983de-8aec-4939-923b-12f10abb2a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TM03457444[[fn=Basis]]</Template>
  <TotalTime>18599</TotalTime>
  <Words>2685</Words>
  <Application>Microsoft Office PowerPoint</Application>
  <PresentationFormat>Widescreen</PresentationFormat>
  <Paragraphs>270</Paragraphs>
  <Slides>27</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Aptos</vt:lpstr>
      <vt:lpstr>Arial</vt:lpstr>
      <vt:lpstr>Calibri</vt:lpstr>
      <vt:lpstr>Corbel</vt:lpstr>
      <vt:lpstr>Basis</vt:lpstr>
      <vt:lpstr>SREC PROJECT UPDATE</vt:lpstr>
      <vt:lpstr>Organizational Headlines or Changes to Share </vt:lpstr>
      <vt:lpstr>Summary of Project Progress</vt:lpstr>
      <vt:lpstr>SREC Coalition Engagement</vt:lpstr>
      <vt:lpstr>Sitka Resource Fair: Small Town Outreach, With Big Time Attendance!</vt:lpstr>
      <vt:lpstr>Feedback from the Sitka Elders</vt:lpstr>
      <vt:lpstr>PowerPoint Presentation</vt:lpstr>
      <vt:lpstr>Ketchikan Resource Fair</vt:lpstr>
      <vt:lpstr>Regional Navigation: Senior Center Network</vt:lpstr>
      <vt:lpstr>On-line Navigation: Navi Tool Website</vt:lpstr>
      <vt:lpstr>Entrepreneurship Tool Kit</vt:lpstr>
      <vt:lpstr>Training Development</vt:lpstr>
      <vt:lpstr>Training Development</vt:lpstr>
      <vt:lpstr>Training Development</vt:lpstr>
      <vt:lpstr>Aging in Place, leverage resources: Environmental Modifications </vt:lpstr>
      <vt:lpstr>Aging in Place, leverage resources: Environmental Modifications</vt:lpstr>
      <vt:lpstr>Any Surprises or Learnings to Date  </vt:lpstr>
      <vt:lpstr>Research – What the Data says?</vt:lpstr>
      <vt:lpstr>Research – What the Data says?</vt:lpstr>
      <vt:lpstr>Research – What the Data says?</vt:lpstr>
      <vt:lpstr>Research – What the Data says?</vt:lpstr>
      <vt:lpstr>Project Changes  </vt:lpstr>
      <vt:lpstr>Rate Review to Business Vitality Study</vt:lpstr>
      <vt:lpstr>Project Changes</vt:lpstr>
      <vt:lpstr>Project Changes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SOUTHEAST REGIONAL ELDERCARE COALITION PROJECT</dc:title>
  <dc:creator>Tonya Muldoon</dc:creator>
  <cp:lastModifiedBy>Tonya Muldoon</cp:lastModifiedBy>
  <cp:revision>6</cp:revision>
  <dcterms:created xsi:type="dcterms:W3CDTF">2023-11-01T16:39:21Z</dcterms:created>
  <dcterms:modified xsi:type="dcterms:W3CDTF">2025-07-29T18:49:43Z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0x010100F76508C7D1CF894490E857606F4203DB</vt:lpwstr>
  </property>
</Properties>
</file>